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2"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306" r:id="rId33"/>
    <p:sldId id="305" r:id="rId34"/>
    <p:sldId id="290" r:id="rId35"/>
    <p:sldId id="293" r:id="rId36"/>
    <p:sldId id="294"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5D74FA-5BF4-4BD6-8240-F9E0F6A8BF0E}">
          <p14:sldIdLst>
            <p14:sldId id="256"/>
            <p14:sldId id="257"/>
          </p14:sldIdLst>
        </p14:section>
        <p14:section name="Untitled Section" id="{CA9A5097-8EF0-4690-B3A8-14279CFD4964}">
          <p14:sldIdLst>
            <p14:sldId id="258"/>
            <p14:sldId id="259"/>
            <p14:sldId id="260"/>
            <p14:sldId id="261"/>
            <p14:sldId id="262"/>
            <p14:sldId id="263"/>
            <p14:sldId id="264"/>
            <p14:sldId id="265"/>
            <p14:sldId id="268"/>
            <p14:sldId id="269"/>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306"/>
            <p14:sldId id="305"/>
            <p14:sldId id="290"/>
            <p14:sldId id="293"/>
            <p14:sldId id="294"/>
            <p14:sldId id="29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2412-0FE1-4E34-90BD-24D5EC7EA6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14BBCF-0A14-4E83-A6A5-DB800824BA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5F2A30-33A2-4B57-BD46-1EA2678ECD26}"/>
              </a:ext>
            </a:extLst>
          </p:cNvPr>
          <p:cNvSpPr>
            <a:spLocks noGrp="1"/>
          </p:cNvSpPr>
          <p:nvPr>
            <p:ph type="dt" sz="half" idx="10"/>
          </p:nvPr>
        </p:nvSpPr>
        <p:spPr/>
        <p:txBody>
          <a:bodyPr/>
          <a:lstStyle/>
          <a:p>
            <a:fld id="{183D7AC1-F423-474B-A4F7-C5D88E9B08FB}" type="datetimeFigureOut">
              <a:rPr lang="en-IN" smtClean="0"/>
              <a:t>01-12-2022</a:t>
            </a:fld>
            <a:endParaRPr lang="en-IN"/>
          </a:p>
        </p:txBody>
      </p:sp>
      <p:sp>
        <p:nvSpPr>
          <p:cNvPr id="5" name="Footer Placeholder 4">
            <a:extLst>
              <a:ext uri="{FF2B5EF4-FFF2-40B4-BE49-F238E27FC236}">
                <a16:creationId xmlns:a16="http://schemas.microsoft.com/office/drawing/2014/main" id="{79780F87-97E6-40A2-8E83-6FD468626D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9BC26F-2FDA-4296-B31F-C36976AFCC8E}"/>
              </a:ext>
            </a:extLst>
          </p:cNvPr>
          <p:cNvSpPr>
            <a:spLocks noGrp="1"/>
          </p:cNvSpPr>
          <p:nvPr>
            <p:ph type="sldNum" sz="quarter" idx="12"/>
          </p:nvPr>
        </p:nvSpPr>
        <p:spPr/>
        <p:txBody>
          <a:bodyPr/>
          <a:lstStyle/>
          <a:p>
            <a:fld id="{E7F8D40B-8427-4739-A3DB-9C7EF385265A}" type="slidenum">
              <a:rPr lang="en-IN" smtClean="0"/>
              <a:t>‹#›</a:t>
            </a:fld>
            <a:endParaRPr lang="en-IN"/>
          </a:p>
        </p:txBody>
      </p:sp>
    </p:spTree>
    <p:extLst>
      <p:ext uri="{BB962C8B-B14F-4D97-AF65-F5344CB8AC3E}">
        <p14:creationId xmlns:p14="http://schemas.microsoft.com/office/powerpoint/2010/main" val="180249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E8725-9CE5-46EC-8A91-1971AA7987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ECC3BC-F2D2-4223-B865-A6570B6FAE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525A6A-F595-4136-849F-46EFF93259E0}"/>
              </a:ext>
            </a:extLst>
          </p:cNvPr>
          <p:cNvSpPr>
            <a:spLocks noGrp="1"/>
          </p:cNvSpPr>
          <p:nvPr>
            <p:ph type="dt" sz="half" idx="10"/>
          </p:nvPr>
        </p:nvSpPr>
        <p:spPr/>
        <p:txBody>
          <a:bodyPr/>
          <a:lstStyle/>
          <a:p>
            <a:fld id="{183D7AC1-F423-474B-A4F7-C5D88E9B08FB}" type="datetimeFigureOut">
              <a:rPr lang="en-IN" smtClean="0"/>
              <a:t>01-12-2022</a:t>
            </a:fld>
            <a:endParaRPr lang="en-IN"/>
          </a:p>
        </p:txBody>
      </p:sp>
      <p:sp>
        <p:nvSpPr>
          <p:cNvPr id="5" name="Footer Placeholder 4">
            <a:extLst>
              <a:ext uri="{FF2B5EF4-FFF2-40B4-BE49-F238E27FC236}">
                <a16:creationId xmlns:a16="http://schemas.microsoft.com/office/drawing/2014/main" id="{23081436-71F5-4BFB-8C49-78E9CB453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E0C82C-1B09-4E83-AE6F-DF477F9AF636}"/>
              </a:ext>
            </a:extLst>
          </p:cNvPr>
          <p:cNvSpPr>
            <a:spLocks noGrp="1"/>
          </p:cNvSpPr>
          <p:nvPr>
            <p:ph type="sldNum" sz="quarter" idx="12"/>
          </p:nvPr>
        </p:nvSpPr>
        <p:spPr/>
        <p:txBody>
          <a:bodyPr/>
          <a:lstStyle/>
          <a:p>
            <a:fld id="{E7F8D40B-8427-4739-A3DB-9C7EF385265A}" type="slidenum">
              <a:rPr lang="en-IN" smtClean="0"/>
              <a:t>‹#›</a:t>
            </a:fld>
            <a:endParaRPr lang="en-IN"/>
          </a:p>
        </p:txBody>
      </p:sp>
    </p:spTree>
    <p:extLst>
      <p:ext uri="{BB962C8B-B14F-4D97-AF65-F5344CB8AC3E}">
        <p14:creationId xmlns:p14="http://schemas.microsoft.com/office/powerpoint/2010/main" val="2831244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589596-C94F-44EA-994A-B7C475398B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482C28-2E68-4059-BD15-38C6308159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6EA547-6F29-4299-8657-9ABE61F7DF7F}"/>
              </a:ext>
            </a:extLst>
          </p:cNvPr>
          <p:cNvSpPr>
            <a:spLocks noGrp="1"/>
          </p:cNvSpPr>
          <p:nvPr>
            <p:ph type="dt" sz="half" idx="10"/>
          </p:nvPr>
        </p:nvSpPr>
        <p:spPr/>
        <p:txBody>
          <a:bodyPr/>
          <a:lstStyle/>
          <a:p>
            <a:fld id="{183D7AC1-F423-474B-A4F7-C5D88E9B08FB}" type="datetimeFigureOut">
              <a:rPr lang="en-IN" smtClean="0"/>
              <a:t>01-12-2022</a:t>
            </a:fld>
            <a:endParaRPr lang="en-IN"/>
          </a:p>
        </p:txBody>
      </p:sp>
      <p:sp>
        <p:nvSpPr>
          <p:cNvPr id="5" name="Footer Placeholder 4">
            <a:extLst>
              <a:ext uri="{FF2B5EF4-FFF2-40B4-BE49-F238E27FC236}">
                <a16:creationId xmlns:a16="http://schemas.microsoft.com/office/drawing/2014/main" id="{5DAE5250-076D-4BE3-9DDB-DA2C574F54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BB6E16-223F-4346-AFF2-7141A906B8DB}"/>
              </a:ext>
            </a:extLst>
          </p:cNvPr>
          <p:cNvSpPr>
            <a:spLocks noGrp="1"/>
          </p:cNvSpPr>
          <p:nvPr>
            <p:ph type="sldNum" sz="quarter" idx="12"/>
          </p:nvPr>
        </p:nvSpPr>
        <p:spPr/>
        <p:txBody>
          <a:bodyPr/>
          <a:lstStyle/>
          <a:p>
            <a:fld id="{E7F8D40B-8427-4739-A3DB-9C7EF385265A}" type="slidenum">
              <a:rPr lang="en-IN" smtClean="0"/>
              <a:t>‹#›</a:t>
            </a:fld>
            <a:endParaRPr lang="en-IN"/>
          </a:p>
        </p:txBody>
      </p:sp>
    </p:spTree>
    <p:extLst>
      <p:ext uri="{BB962C8B-B14F-4D97-AF65-F5344CB8AC3E}">
        <p14:creationId xmlns:p14="http://schemas.microsoft.com/office/powerpoint/2010/main" val="360429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ED222-737F-44BD-93F7-5FB2AE9192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710DA0-D764-44CA-B06A-AB3AFE17A6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58EF89-D527-4590-8358-F74BA3A1E616}"/>
              </a:ext>
            </a:extLst>
          </p:cNvPr>
          <p:cNvSpPr>
            <a:spLocks noGrp="1"/>
          </p:cNvSpPr>
          <p:nvPr>
            <p:ph type="dt" sz="half" idx="10"/>
          </p:nvPr>
        </p:nvSpPr>
        <p:spPr/>
        <p:txBody>
          <a:bodyPr/>
          <a:lstStyle/>
          <a:p>
            <a:fld id="{183D7AC1-F423-474B-A4F7-C5D88E9B08FB}" type="datetimeFigureOut">
              <a:rPr lang="en-IN" smtClean="0"/>
              <a:t>01-12-2022</a:t>
            </a:fld>
            <a:endParaRPr lang="en-IN"/>
          </a:p>
        </p:txBody>
      </p:sp>
      <p:sp>
        <p:nvSpPr>
          <p:cNvPr id="5" name="Footer Placeholder 4">
            <a:extLst>
              <a:ext uri="{FF2B5EF4-FFF2-40B4-BE49-F238E27FC236}">
                <a16:creationId xmlns:a16="http://schemas.microsoft.com/office/drawing/2014/main" id="{D70460D5-7AAC-460E-9202-EA0C1EE05E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EEEB79-85AC-4FDA-A6AA-91B9F4E73ACA}"/>
              </a:ext>
            </a:extLst>
          </p:cNvPr>
          <p:cNvSpPr>
            <a:spLocks noGrp="1"/>
          </p:cNvSpPr>
          <p:nvPr>
            <p:ph type="sldNum" sz="quarter" idx="12"/>
          </p:nvPr>
        </p:nvSpPr>
        <p:spPr/>
        <p:txBody>
          <a:bodyPr/>
          <a:lstStyle/>
          <a:p>
            <a:fld id="{E7F8D40B-8427-4739-A3DB-9C7EF385265A}" type="slidenum">
              <a:rPr lang="en-IN" smtClean="0"/>
              <a:t>‹#›</a:t>
            </a:fld>
            <a:endParaRPr lang="en-IN"/>
          </a:p>
        </p:txBody>
      </p:sp>
    </p:spTree>
    <p:extLst>
      <p:ext uri="{BB962C8B-B14F-4D97-AF65-F5344CB8AC3E}">
        <p14:creationId xmlns:p14="http://schemas.microsoft.com/office/powerpoint/2010/main" val="2981924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B494-CBB2-496C-93AD-CA500C2FA1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3288ED9-EC0C-4F97-B7EA-27F5704989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777053-543C-4212-90C9-5F720E340C6B}"/>
              </a:ext>
            </a:extLst>
          </p:cNvPr>
          <p:cNvSpPr>
            <a:spLocks noGrp="1"/>
          </p:cNvSpPr>
          <p:nvPr>
            <p:ph type="dt" sz="half" idx="10"/>
          </p:nvPr>
        </p:nvSpPr>
        <p:spPr/>
        <p:txBody>
          <a:bodyPr/>
          <a:lstStyle/>
          <a:p>
            <a:fld id="{183D7AC1-F423-474B-A4F7-C5D88E9B08FB}" type="datetimeFigureOut">
              <a:rPr lang="en-IN" smtClean="0"/>
              <a:t>01-12-2022</a:t>
            </a:fld>
            <a:endParaRPr lang="en-IN"/>
          </a:p>
        </p:txBody>
      </p:sp>
      <p:sp>
        <p:nvSpPr>
          <p:cNvPr id="5" name="Footer Placeholder 4">
            <a:extLst>
              <a:ext uri="{FF2B5EF4-FFF2-40B4-BE49-F238E27FC236}">
                <a16:creationId xmlns:a16="http://schemas.microsoft.com/office/drawing/2014/main" id="{A7D0CD5B-4BB4-4823-9F6D-A7D66BA6E4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E44876-85EC-4FB3-9810-8A9A3374A95B}"/>
              </a:ext>
            </a:extLst>
          </p:cNvPr>
          <p:cNvSpPr>
            <a:spLocks noGrp="1"/>
          </p:cNvSpPr>
          <p:nvPr>
            <p:ph type="sldNum" sz="quarter" idx="12"/>
          </p:nvPr>
        </p:nvSpPr>
        <p:spPr/>
        <p:txBody>
          <a:bodyPr/>
          <a:lstStyle/>
          <a:p>
            <a:fld id="{E7F8D40B-8427-4739-A3DB-9C7EF385265A}" type="slidenum">
              <a:rPr lang="en-IN" smtClean="0"/>
              <a:t>‹#›</a:t>
            </a:fld>
            <a:endParaRPr lang="en-IN"/>
          </a:p>
        </p:txBody>
      </p:sp>
    </p:spTree>
    <p:extLst>
      <p:ext uri="{BB962C8B-B14F-4D97-AF65-F5344CB8AC3E}">
        <p14:creationId xmlns:p14="http://schemas.microsoft.com/office/powerpoint/2010/main" val="400998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F0B3-48BF-4CB5-88C7-1B1AB21912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69B017-FE01-49E7-B3CD-A4AE1681A8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5360F7-D9B2-492F-8235-A6CB6E62B8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F67B5D3-F4CF-47AA-AF4B-895260378A8A}"/>
              </a:ext>
            </a:extLst>
          </p:cNvPr>
          <p:cNvSpPr>
            <a:spLocks noGrp="1"/>
          </p:cNvSpPr>
          <p:nvPr>
            <p:ph type="dt" sz="half" idx="10"/>
          </p:nvPr>
        </p:nvSpPr>
        <p:spPr/>
        <p:txBody>
          <a:bodyPr/>
          <a:lstStyle/>
          <a:p>
            <a:fld id="{183D7AC1-F423-474B-A4F7-C5D88E9B08FB}" type="datetimeFigureOut">
              <a:rPr lang="en-IN" smtClean="0"/>
              <a:t>01-12-2022</a:t>
            </a:fld>
            <a:endParaRPr lang="en-IN"/>
          </a:p>
        </p:txBody>
      </p:sp>
      <p:sp>
        <p:nvSpPr>
          <p:cNvPr id="6" name="Footer Placeholder 5">
            <a:extLst>
              <a:ext uri="{FF2B5EF4-FFF2-40B4-BE49-F238E27FC236}">
                <a16:creationId xmlns:a16="http://schemas.microsoft.com/office/drawing/2014/main" id="{4B558B85-7E67-4B9A-BF38-DD3DB3A570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902D69-B1E5-4A3C-8BC9-F587DB88795B}"/>
              </a:ext>
            </a:extLst>
          </p:cNvPr>
          <p:cNvSpPr>
            <a:spLocks noGrp="1"/>
          </p:cNvSpPr>
          <p:nvPr>
            <p:ph type="sldNum" sz="quarter" idx="12"/>
          </p:nvPr>
        </p:nvSpPr>
        <p:spPr/>
        <p:txBody>
          <a:bodyPr/>
          <a:lstStyle/>
          <a:p>
            <a:fld id="{E7F8D40B-8427-4739-A3DB-9C7EF385265A}" type="slidenum">
              <a:rPr lang="en-IN" smtClean="0"/>
              <a:t>‹#›</a:t>
            </a:fld>
            <a:endParaRPr lang="en-IN"/>
          </a:p>
        </p:txBody>
      </p:sp>
    </p:spTree>
    <p:extLst>
      <p:ext uri="{BB962C8B-B14F-4D97-AF65-F5344CB8AC3E}">
        <p14:creationId xmlns:p14="http://schemas.microsoft.com/office/powerpoint/2010/main" val="1847369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42B6-A01F-4006-85B7-8521043E6B3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4C473D-A9AB-42D7-83A4-18217E68F6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3E4D71-3072-450E-949D-544E34041C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3F3192-74CA-41C9-BECD-195A571862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D2B65E-C210-480C-9B80-CCD6AA0A26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87D8D36-7835-436F-AB2B-3AE4A7AB6DE3}"/>
              </a:ext>
            </a:extLst>
          </p:cNvPr>
          <p:cNvSpPr>
            <a:spLocks noGrp="1"/>
          </p:cNvSpPr>
          <p:nvPr>
            <p:ph type="dt" sz="half" idx="10"/>
          </p:nvPr>
        </p:nvSpPr>
        <p:spPr/>
        <p:txBody>
          <a:bodyPr/>
          <a:lstStyle/>
          <a:p>
            <a:fld id="{183D7AC1-F423-474B-A4F7-C5D88E9B08FB}" type="datetimeFigureOut">
              <a:rPr lang="en-IN" smtClean="0"/>
              <a:t>01-12-2022</a:t>
            </a:fld>
            <a:endParaRPr lang="en-IN"/>
          </a:p>
        </p:txBody>
      </p:sp>
      <p:sp>
        <p:nvSpPr>
          <p:cNvPr id="8" name="Footer Placeholder 7">
            <a:extLst>
              <a:ext uri="{FF2B5EF4-FFF2-40B4-BE49-F238E27FC236}">
                <a16:creationId xmlns:a16="http://schemas.microsoft.com/office/drawing/2014/main" id="{674813BA-E5B1-4F72-935E-3DD9AD84931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4E923C6-03CE-4558-9DEB-7B02050C9644}"/>
              </a:ext>
            </a:extLst>
          </p:cNvPr>
          <p:cNvSpPr>
            <a:spLocks noGrp="1"/>
          </p:cNvSpPr>
          <p:nvPr>
            <p:ph type="sldNum" sz="quarter" idx="12"/>
          </p:nvPr>
        </p:nvSpPr>
        <p:spPr/>
        <p:txBody>
          <a:bodyPr/>
          <a:lstStyle/>
          <a:p>
            <a:fld id="{E7F8D40B-8427-4739-A3DB-9C7EF385265A}" type="slidenum">
              <a:rPr lang="en-IN" smtClean="0"/>
              <a:t>‹#›</a:t>
            </a:fld>
            <a:endParaRPr lang="en-IN"/>
          </a:p>
        </p:txBody>
      </p:sp>
    </p:spTree>
    <p:extLst>
      <p:ext uri="{BB962C8B-B14F-4D97-AF65-F5344CB8AC3E}">
        <p14:creationId xmlns:p14="http://schemas.microsoft.com/office/powerpoint/2010/main" val="1904378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D32E-CBFB-4883-B6B6-45A69AB749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99BA1E6-171D-4540-8E15-D1FCB9E4333C}"/>
              </a:ext>
            </a:extLst>
          </p:cNvPr>
          <p:cNvSpPr>
            <a:spLocks noGrp="1"/>
          </p:cNvSpPr>
          <p:nvPr>
            <p:ph type="dt" sz="half" idx="10"/>
          </p:nvPr>
        </p:nvSpPr>
        <p:spPr/>
        <p:txBody>
          <a:bodyPr/>
          <a:lstStyle/>
          <a:p>
            <a:fld id="{183D7AC1-F423-474B-A4F7-C5D88E9B08FB}" type="datetimeFigureOut">
              <a:rPr lang="en-IN" smtClean="0"/>
              <a:t>01-12-2022</a:t>
            </a:fld>
            <a:endParaRPr lang="en-IN"/>
          </a:p>
        </p:txBody>
      </p:sp>
      <p:sp>
        <p:nvSpPr>
          <p:cNvPr id="4" name="Footer Placeholder 3">
            <a:extLst>
              <a:ext uri="{FF2B5EF4-FFF2-40B4-BE49-F238E27FC236}">
                <a16:creationId xmlns:a16="http://schemas.microsoft.com/office/drawing/2014/main" id="{5D1F0142-BE9E-4F4F-99D6-804955C8B1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1E4059F-7C3C-49C9-BD4C-E491D348A80F}"/>
              </a:ext>
            </a:extLst>
          </p:cNvPr>
          <p:cNvSpPr>
            <a:spLocks noGrp="1"/>
          </p:cNvSpPr>
          <p:nvPr>
            <p:ph type="sldNum" sz="quarter" idx="12"/>
          </p:nvPr>
        </p:nvSpPr>
        <p:spPr/>
        <p:txBody>
          <a:bodyPr/>
          <a:lstStyle/>
          <a:p>
            <a:fld id="{E7F8D40B-8427-4739-A3DB-9C7EF385265A}" type="slidenum">
              <a:rPr lang="en-IN" smtClean="0"/>
              <a:t>‹#›</a:t>
            </a:fld>
            <a:endParaRPr lang="en-IN"/>
          </a:p>
        </p:txBody>
      </p:sp>
    </p:spTree>
    <p:extLst>
      <p:ext uri="{BB962C8B-B14F-4D97-AF65-F5344CB8AC3E}">
        <p14:creationId xmlns:p14="http://schemas.microsoft.com/office/powerpoint/2010/main" val="197456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8F75B8-30F7-4C79-822C-66279FF886E4}"/>
              </a:ext>
            </a:extLst>
          </p:cNvPr>
          <p:cNvSpPr>
            <a:spLocks noGrp="1"/>
          </p:cNvSpPr>
          <p:nvPr>
            <p:ph type="dt" sz="half" idx="10"/>
          </p:nvPr>
        </p:nvSpPr>
        <p:spPr/>
        <p:txBody>
          <a:bodyPr/>
          <a:lstStyle/>
          <a:p>
            <a:fld id="{183D7AC1-F423-474B-A4F7-C5D88E9B08FB}" type="datetimeFigureOut">
              <a:rPr lang="en-IN" smtClean="0"/>
              <a:t>01-12-2022</a:t>
            </a:fld>
            <a:endParaRPr lang="en-IN"/>
          </a:p>
        </p:txBody>
      </p:sp>
      <p:sp>
        <p:nvSpPr>
          <p:cNvPr id="3" name="Footer Placeholder 2">
            <a:extLst>
              <a:ext uri="{FF2B5EF4-FFF2-40B4-BE49-F238E27FC236}">
                <a16:creationId xmlns:a16="http://schemas.microsoft.com/office/drawing/2014/main" id="{F65B2B8E-029D-4B6A-9DFC-10C9CF916B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2BFE10-D141-4A1D-8BBC-60B12B9F400E}"/>
              </a:ext>
            </a:extLst>
          </p:cNvPr>
          <p:cNvSpPr>
            <a:spLocks noGrp="1"/>
          </p:cNvSpPr>
          <p:nvPr>
            <p:ph type="sldNum" sz="quarter" idx="12"/>
          </p:nvPr>
        </p:nvSpPr>
        <p:spPr/>
        <p:txBody>
          <a:bodyPr/>
          <a:lstStyle/>
          <a:p>
            <a:fld id="{E7F8D40B-8427-4739-A3DB-9C7EF385265A}" type="slidenum">
              <a:rPr lang="en-IN" smtClean="0"/>
              <a:t>‹#›</a:t>
            </a:fld>
            <a:endParaRPr lang="en-IN"/>
          </a:p>
        </p:txBody>
      </p:sp>
    </p:spTree>
    <p:extLst>
      <p:ext uri="{BB962C8B-B14F-4D97-AF65-F5344CB8AC3E}">
        <p14:creationId xmlns:p14="http://schemas.microsoft.com/office/powerpoint/2010/main" val="320868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12C4F-A914-455F-A60D-D557E6006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CC08DAA-68FD-49D4-893C-3D7972C406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714857-C50F-4406-8C5A-CF3349893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FD7D90-32ED-4565-89A4-53ED56DC3721}"/>
              </a:ext>
            </a:extLst>
          </p:cNvPr>
          <p:cNvSpPr>
            <a:spLocks noGrp="1"/>
          </p:cNvSpPr>
          <p:nvPr>
            <p:ph type="dt" sz="half" idx="10"/>
          </p:nvPr>
        </p:nvSpPr>
        <p:spPr/>
        <p:txBody>
          <a:bodyPr/>
          <a:lstStyle/>
          <a:p>
            <a:fld id="{183D7AC1-F423-474B-A4F7-C5D88E9B08FB}" type="datetimeFigureOut">
              <a:rPr lang="en-IN" smtClean="0"/>
              <a:t>01-12-2022</a:t>
            </a:fld>
            <a:endParaRPr lang="en-IN"/>
          </a:p>
        </p:txBody>
      </p:sp>
      <p:sp>
        <p:nvSpPr>
          <p:cNvPr id="6" name="Footer Placeholder 5">
            <a:extLst>
              <a:ext uri="{FF2B5EF4-FFF2-40B4-BE49-F238E27FC236}">
                <a16:creationId xmlns:a16="http://schemas.microsoft.com/office/drawing/2014/main" id="{ACC0E27B-61D0-451B-9A8A-804CE11E4C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FCBB68-0A38-4F0C-B080-B7C32471E80B}"/>
              </a:ext>
            </a:extLst>
          </p:cNvPr>
          <p:cNvSpPr>
            <a:spLocks noGrp="1"/>
          </p:cNvSpPr>
          <p:nvPr>
            <p:ph type="sldNum" sz="quarter" idx="12"/>
          </p:nvPr>
        </p:nvSpPr>
        <p:spPr/>
        <p:txBody>
          <a:bodyPr/>
          <a:lstStyle/>
          <a:p>
            <a:fld id="{E7F8D40B-8427-4739-A3DB-9C7EF385265A}" type="slidenum">
              <a:rPr lang="en-IN" smtClean="0"/>
              <a:t>‹#›</a:t>
            </a:fld>
            <a:endParaRPr lang="en-IN"/>
          </a:p>
        </p:txBody>
      </p:sp>
    </p:spTree>
    <p:extLst>
      <p:ext uri="{BB962C8B-B14F-4D97-AF65-F5344CB8AC3E}">
        <p14:creationId xmlns:p14="http://schemas.microsoft.com/office/powerpoint/2010/main" val="1416281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0394-E793-4B94-AA5C-582A463915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3742E03-8CDC-428B-88EA-F69FCD0BCC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685AB4-F3F7-4B27-960F-FE728EA57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6C3BF-34B4-4966-92A7-434E81FE445A}"/>
              </a:ext>
            </a:extLst>
          </p:cNvPr>
          <p:cNvSpPr>
            <a:spLocks noGrp="1"/>
          </p:cNvSpPr>
          <p:nvPr>
            <p:ph type="dt" sz="half" idx="10"/>
          </p:nvPr>
        </p:nvSpPr>
        <p:spPr/>
        <p:txBody>
          <a:bodyPr/>
          <a:lstStyle/>
          <a:p>
            <a:fld id="{183D7AC1-F423-474B-A4F7-C5D88E9B08FB}" type="datetimeFigureOut">
              <a:rPr lang="en-IN" smtClean="0"/>
              <a:t>01-12-2022</a:t>
            </a:fld>
            <a:endParaRPr lang="en-IN"/>
          </a:p>
        </p:txBody>
      </p:sp>
      <p:sp>
        <p:nvSpPr>
          <p:cNvPr id="6" name="Footer Placeholder 5">
            <a:extLst>
              <a:ext uri="{FF2B5EF4-FFF2-40B4-BE49-F238E27FC236}">
                <a16:creationId xmlns:a16="http://schemas.microsoft.com/office/drawing/2014/main" id="{B2787265-D021-4477-BCCE-E11F22E632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905059-81A7-4CE8-AB77-A98070381A08}"/>
              </a:ext>
            </a:extLst>
          </p:cNvPr>
          <p:cNvSpPr>
            <a:spLocks noGrp="1"/>
          </p:cNvSpPr>
          <p:nvPr>
            <p:ph type="sldNum" sz="quarter" idx="12"/>
          </p:nvPr>
        </p:nvSpPr>
        <p:spPr/>
        <p:txBody>
          <a:bodyPr/>
          <a:lstStyle/>
          <a:p>
            <a:fld id="{E7F8D40B-8427-4739-A3DB-9C7EF385265A}" type="slidenum">
              <a:rPr lang="en-IN" smtClean="0"/>
              <a:t>‹#›</a:t>
            </a:fld>
            <a:endParaRPr lang="en-IN"/>
          </a:p>
        </p:txBody>
      </p:sp>
    </p:spTree>
    <p:extLst>
      <p:ext uri="{BB962C8B-B14F-4D97-AF65-F5344CB8AC3E}">
        <p14:creationId xmlns:p14="http://schemas.microsoft.com/office/powerpoint/2010/main" val="138121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65CAE0-FDE4-47F0-BCD0-B55D1AA952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DBB931-78A9-4B68-926E-A63EF9F86C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B229F0-82BA-4D29-BD4D-ECEAD8C7CB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3D7AC1-F423-474B-A4F7-C5D88E9B08FB}" type="datetimeFigureOut">
              <a:rPr lang="en-IN" smtClean="0"/>
              <a:t>01-12-2022</a:t>
            </a:fld>
            <a:endParaRPr lang="en-IN"/>
          </a:p>
        </p:txBody>
      </p:sp>
      <p:sp>
        <p:nvSpPr>
          <p:cNvPr id="5" name="Footer Placeholder 4">
            <a:extLst>
              <a:ext uri="{FF2B5EF4-FFF2-40B4-BE49-F238E27FC236}">
                <a16:creationId xmlns:a16="http://schemas.microsoft.com/office/drawing/2014/main" id="{F6C8D640-CCA2-4A8B-9FF2-A97689BD91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69087BE-DC32-45BE-BADF-0CC59F2558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F8D40B-8427-4739-A3DB-9C7EF385265A}" type="slidenum">
              <a:rPr lang="en-IN" smtClean="0"/>
              <a:t>‹#›</a:t>
            </a:fld>
            <a:endParaRPr lang="en-IN"/>
          </a:p>
        </p:txBody>
      </p:sp>
    </p:spTree>
    <p:extLst>
      <p:ext uri="{BB962C8B-B14F-4D97-AF65-F5344CB8AC3E}">
        <p14:creationId xmlns:p14="http://schemas.microsoft.com/office/powerpoint/2010/main" val="3272786428"/>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1644B-FAE0-44A8-9E3A-9682A9F01176}"/>
              </a:ext>
            </a:extLst>
          </p:cNvPr>
          <p:cNvSpPr txBox="1"/>
          <p:nvPr/>
        </p:nvSpPr>
        <p:spPr>
          <a:xfrm>
            <a:off x="297180" y="720287"/>
            <a:ext cx="6252210" cy="1938992"/>
          </a:xfrm>
          <a:prstGeom prst="rect">
            <a:avLst/>
          </a:prstGeom>
          <a:noFill/>
        </p:spPr>
        <p:txBody>
          <a:bodyPr wrap="square">
            <a:spAutoFit/>
          </a:bodyPr>
          <a:lstStyle/>
          <a:p>
            <a:pPr algn="ctr"/>
            <a:r>
              <a:rPr lang="en-US" sz="3600" b="1" u="sng" dirty="0"/>
              <a:t>A Project Presentation on: </a:t>
            </a:r>
          </a:p>
          <a:p>
            <a:pPr algn="ctr"/>
            <a:endParaRPr lang="en-US" sz="2800" b="1" u="sng" dirty="0"/>
          </a:p>
          <a:p>
            <a:pPr algn="ctr"/>
            <a:r>
              <a:rPr lang="en-US" sz="2800" b="1" dirty="0"/>
              <a:t>Data Analysis of Customer Retention in the E-commerce Sector</a:t>
            </a:r>
            <a:endParaRPr lang="en-IN" sz="2800" b="1" dirty="0"/>
          </a:p>
        </p:txBody>
      </p:sp>
      <p:sp>
        <p:nvSpPr>
          <p:cNvPr id="7" name="TextBox 6">
            <a:extLst>
              <a:ext uri="{FF2B5EF4-FFF2-40B4-BE49-F238E27FC236}">
                <a16:creationId xmlns:a16="http://schemas.microsoft.com/office/drawing/2014/main" id="{E5279217-12B9-4813-9665-039C7B2E8D2E}"/>
              </a:ext>
            </a:extLst>
          </p:cNvPr>
          <p:cNvSpPr txBox="1"/>
          <p:nvPr/>
        </p:nvSpPr>
        <p:spPr>
          <a:xfrm>
            <a:off x="6767362" y="4067294"/>
            <a:ext cx="5127457" cy="1938992"/>
          </a:xfrm>
          <a:prstGeom prst="rect">
            <a:avLst/>
          </a:prstGeom>
          <a:noFill/>
        </p:spPr>
        <p:txBody>
          <a:bodyPr wrap="square">
            <a:spAutoFit/>
          </a:bodyPr>
          <a:lstStyle/>
          <a:p>
            <a:pPr algn="ctr"/>
            <a:r>
              <a:rPr lang="en-US" sz="2400" b="1" u="sng" dirty="0"/>
              <a:t>Submitted by: </a:t>
            </a:r>
          </a:p>
          <a:p>
            <a:pPr algn="ctr"/>
            <a:r>
              <a:rPr lang="en-US" sz="2400" b="1" dirty="0"/>
              <a:t>A Kishore Kumar </a:t>
            </a:r>
          </a:p>
          <a:p>
            <a:pPr algn="ctr"/>
            <a:endParaRPr lang="en-US" sz="2400" b="1" dirty="0"/>
          </a:p>
          <a:p>
            <a:pPr algn="ctr"/>
            <a:r>
              <a:rPr lang="en-US" sz="2400" b="1" u="sng" dirty="0"/>
              <a:t>Batch No.: </a:t>
            </a:r>
          </a:p>
          <a:p>
            <a:pPr algn="ctr"/>
            <a:r>
              <a:rPr lang="en-US" sz="2400" b="1" dirty="0"/>
              <a:t>Internship_33</a:t>
            </a:r>
            <a:endParaRPr lang="en-IN" sz="2400" b="1" dirty="0"/>
          </a:p>
        </p:txBody>
      </p:sp>
      <p:pic>
        <p:nvPicPr>
          <p:cNvPr id="1028" name="Picture 4" descr="What is Customer Retention, Importance, Examples &amp; Techniques">
            <a:extLst>
              <a:ext uri="{FF2B5EF4-FFF2-40B4-BE49-F238E27FC236}">
                <a16:creationId xmlns:a16="http://schemas.microsoft.com/office/drawing/2014/main" id="{FE58CC89-C958-421A-834A-352F4AC7F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1" y="3086224"/>
            <a:ext cx="5397819" cy="36116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2 Customer Experience Statistics You Need to Know for 2023">
            <a:extLst>
              <a:ext uri="{FF2B5EF4-FFF2-40B4-BE49-F238E27FC236}">
                <a16:creationId xmlns:a16="http://schemas.microsoft.com/office/drawing/2014/main" id="{C9D4EF0A-FFDB-41C8-82DE-A554B336B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820" y="3086224"/>
            <a:ext cx="2965472" cy="15886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9 New E-Commerce Statistics You Need to Know in 2022">
            <a:extLst>
              <a:ext uri="{FF2B5EF4-FFF2-40B4-BE49-F238E27FC236}">
                <a16:creationId xmlns:a16="http://schemas.microsoft.com/office/drawing/2014/main" id="{DB7F81BA-DB80-454F-85F2-90963BA84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362" y="556944"/>
            <a:ext cx="5127458" cy="3165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563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94EDA2-1E58-47B0-85A6-184BBBBE6664}"/>
              </a:ext>
            </a:extLst>
          </p:cNvPr>
          <p:cNvSpPr txBox="1"/>
          <p:nvPr/>
        </p:nvSpPr>
        <p:spPr>
          <a:xfrm>
            <a:off x="0" y="112437"/>
            <a:ext cx="12192000" cy="1569660"/>
          </a:xfrm>
          <a:prstGeom prst="rect">
            <a:avLst/>
          </a:prstGeom>
          <a:noFill/>
        </p:spPr>
        <p:txBody>
          <a:bodyPr wrap="square">
            <a:spAutoFit/>
          </a:bodyPr>
          <a:lstStyle/>
          <a:p>
            <a:pPr lvl="1" algn="ctr">
              <a:lnSpc>
                <a:spcPct val="150000"/>
              </a:lnSpc>
            </a:pPr>
            <a:r>
              <a:rPr lang="en-US" sz="2800" b="1" u="sng" dirty="0">
                <a:latin typeface="Century" panose="02040604050505020304" pitchFamily="18" charset="0"/>
              </a:rPr>
              <a:t>2. Data Sources and their size:</a:t>
            </a:r>
          </a:p>
          <a:p>
            <a:endParaRPr lang="en-US" dirty="0"/>
          </a:p>
          <a:p>
            <a:pPr algn="ctr"/>
            <a:r>
              <a:rPr lang="en-US" dirty="0"/>
              <a:t> </a:t>
            </a:r>
            <a:r>
              <a:rPr lang="en-US" dirty="0">
                <a:latin typeface="Century" panose="02040604050505020304" pitchFamily="18" charset="0"/>
              </a:rPr>
              <a:t>The Dataset contain 71 columns with 269 rows. Out of which 1 feature with int datatypes and rest are with object datatypes.  </a:t>
            </a:r>
          </a:p>
        </p:txBody>
      </p:sp>
      <p:pic>
        <p:nvPicPr>
          <p:cNvPr id="7" name="Picture 6">
            <a:extLst>
              <a:ext uri="{FF2B5EF4-FFF2-40B4-BE49-F238E27FC236}">
                <a16:creationId xmlns:a16="http://schemas.microsoft.com/office/drawing/2014/main" id="{BDAA94B2-64DC-48C5-B628-5A0148EE71EA}"/>
              </a:ext>
            </a:extLst>
          </p:cNvPr>
          <p:cNvPicPr>
            <a:picLocks noChangeAspect="1"/>
          </p:cNvPicPr>
          <p:nvPr/>
        </p:nvPicPr>
        <p:blipFill>
          <a:blip r:embed="rId2"/>
          <a:stretch>
            <a:fillRect/>
          </a:stretch>
        </p:blipFill>
        <p:spPr>
          <a:xfrm>
            <a:off x="1386007" y="1395466"/>
            <a:ext cx="8283773" cy="5350097"/>
          </a:xfrm>
          <a:prstGeom prst="rect">
            <a:avLst/>
          </a:prstGeom>
        </p:spPr>
      </p:pic>
    </p:spTree>
    <p:extLst>
      <p:ext uri="{BB962C8B-B14F-4D97-AF65-F5344CB8AC3E}">
        <p14:creationId xmlns:p14="http://schemas.microsoft.com/office/powerpoint/2010/main" val="358592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286B8-D3B5-4D4E-A008-62CE8277CC06}"/>
              </a:ext>
            </a:extLst>
          </p:cNvPr>
          <p:cNvPicPr>
            <a:picLocks noChangeAspect="1"/>
          </p:cNvPicPr>
          <p:nvPr/>
        </p:nvPicPr>
        <p:blipFill>
          <a:blip r:embed="rId2"/>
          <a:stretch>
            <a:fillRect/>
          </a:stretch>
        </p:blipFill>
        <p:spPr>
          <a:xfrm>
            <a:off x="1492184" y="1174248"/>
            <a:ext cx="9161912" cy="4509503"/>
          </a:xfrm>
          <a:prstGeom prst="rect">
            <a:avLst/>
          </a:prstGeom>
        </p:spPr>
      </p:pic>
      <p:sp>
        <p:nvSpPr>
          <p:cNvPr id="5" name="TextBox 4">
            <a:extLst>
              <a:ext uri="{FF2B5EF4-FFF2-40B4-BE49-F238E27FC236}">
                <a16:creationId xmlns:a16="http://schemas.microsoft.com/office/drawing/2014/main" id="{1F0AEB7B-2AEA-4042-919A-6A3BA92A88F4}"/>
              </a:ext>
            </a:extLst>
          </p:cNvPr>
          <p:cNvSpPr txBox="1"/>
          <p:nvPr/>
        </p:nvSpPr>
        <p:spPr>
          <a:xfrm>
            <a:off x="0" y="280467"/>
            <a:ext cx="12146280" cy="654475"/>
          </a:xfrm>
          <a:prstGeom prst="rect">
            <a:avLst/>
          </a:prstGeom>
          <a:noFill/>
        </p:spPr>
        <p:txBody>
          <a:bodyPr wrap="square">
            <a:spAutoFit/>
          </a:bodyPr>
          <a:lstStyle/>
          <a:p>
            <a:pPr lvl="1" algn="ctr">
              <a:lnSpc>
                <a:spcPct val="150000"/>
              </a:lnSpc>
            </a:pPr>
            <a:r>
              <a:rPr lang="en-IN" sz="2800" b="1" u="sng" dirty="0">
                <a:latin typeface="Century" panose="02040604050505020304" pitchFamily="18" charset="0"/>
              </a:rPr>
              <a:t>3. Data Integrity Check</a:t>
            </a:r>
          </a:p>
        </p:txBody>
      </p:sp>
    </p:spTree>
    <p:extLst>
      <p:ext uri="{BB962C8B-B14F-4D97-AF65-F5344CB8AC3E}">
        <p14:creationId xmlns:p14="http://schemas.microsoft.com/office/powerpoint/2010/main" val="1719618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40F6E8-7376-44AD-8C0A-E6EFE5AC8A5F}"/>
              </a:ext>
            </a:extLst>
          </p:cNvPr>
          <p:cNvSpPr txBox="1"/>
          <p:nvPr/>
        </p:nvSpPr>
        <p:spPr>
          <a:xfrm>
            <a:off x="514350" y="386834"/>
            <a:ext cx="11247120" cy="2623539"/>
          </a:xfrm>
          <a:prstGeom prst="rect">
            <a:avLst/>
          </a:prstGeom>
          <a:noFill/>
        </p:spPr>
        <p:txBody>
          <a:bodyPr wrap="square">
            <a:spAutoFit/>
          </a:bodyPr>
          <a:lstStyle/>
          <a:p>
            <a:pPr lvl="1" algn="ctr">
              <a:lnSpc>
                <a:spcPct val="150000"/>
              </a:lnSpc>
            </a:pPr>
            <a:r>
              <a:rPr lang="en-US" sz="2800" b="1" u="sng" dirty="0">
                <a:latin typeface="Century" panose="02040604050505020304" pitchFamily="18" charset="0"/>
              </a:rPr>
              <a:t>4. Statistical Analysis of Dataset:</a:t>
            </a:r>
          </a:p>
          <a:p>
            <a:pPr marL="285750" indent="-285750">
              <a:buFont typeface="Arial" panose="020B0604020202020204" pitchFamily="34" charset="0"/>
              <a:buChar char="•"/>
            </a:pPr>
            <a:endParaRPr lang="en-US" dirty="0"/>
          </a:p>
          <a:p>
            <a:pPr marL="742950" lvl="1" indent="-285750" algn="just">
              <a:lnSpc>
                <a:spcPct val="150000"/>
              </a:lnSpc>
              <a:buFont typeface="Wingdings" panose="05000000000000000000" pitchFamily="2" charset="2"/>
              <a:buChar char="§"/>
            </a:pPr>
            <a:r>
              <a:rPr lang="en-US" dirty="0">
                <a:latin typeface="Century" panose="02040604050505020304" pitchFamily="18" charset="0"/>
              </a:rPr>
              <a:t> Statistical analysis is a data analysis tool that helps draw meaningful conclusions from raw and unstructured data.</a:t>
            </a:r>
          </a:p>
          <a:p>
            <a:pPr marL="742950" lvl="1" indent="-285750" algn="just">
              <a:lnSpc>
                <a:spcPct val="150000"/>
              </a:lnSpc>
              <a:buFont typeface="Wingdings" panose="05000000000000000000" pitchFamily="2" charset="2"/>
              <a:buChar char="§"/>
            </a:pPr>
            <a:r>
              <a:rPr lang="en-US" dirty="0">
                <a:latin typeface="Century" panose="02040604050505020304" pitchFamily="18" charset="0"/>
              </a:rPr>
              <a:t>Conducting descriptive statistics (i.e., mean, standard deviation, frequency and percent, as appropriate) </a:t>
            </a:r>
            <a:endParaRPr lang="en-IN" dirty="0">
              <a:latin typeface="Century" panose="02040604050505020304" pitchFamily="18" charset="0"/>
            </a:endParaRPr>
          </a:p>
        </p:txBody>
      </p:sp>
      <p:pic>
        <p:nvPicPr>
          <p:cNvPr id="9" name="Picture 8">
            <a:extLst>
              <a:ext uri="{FF2B5EF4-FFF2-40B4-BE49-F238E27FC236}">
                <a16:creationId xmlns:a16="http://schemas.microsoft.com/office/drawing/2014/main" id="{7179773A-6904-4598-A14C-AB5730D3C8BE}"/>
              </a:ext>
            </a:extLst>
          </p:cNvPr>
          <p:cNvPicPr>
            <a:picLocks noChangeAspect="1"/>
          </p:cNvPicPr>
          <p:nvPr/>
        </p:nvPicPr>
        <p:blipFill>
          <a:blip r:embed="rId2"/>
          <a:stretch>
            <a:fillRect/>
          </a:stretch>
        </p:blipFill>
        <p:spPr>
          <a:xfrm>
            <a:off x="1038294" y="3010373"/>
            <a:ext cx="10723176" cy="3676177"/>
          </a:xfrm>
          <a:prstGeom prst="rect">
            <a:avLst/>
          </a:prstGeom>
        </p:spPr>
      </p:pic>
    </p:spTree>
    <p:extLst>
      <p:ext uri="{BB962C8B-B14F-4D97-AF65-F5344CB8AC3E}">
        <p14:creationId xmlns:p14="http://schemas.microsoft.com/office/powerpoint/2010/main" val="330223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D510C0-3894-45B6-A8FC-C4A0569A6AC3}"/>
              </a:ext>
            </a:extLst>
          </p:cNvPr>
          <p:cNvPicPr>
            <a:picLocks noChangeAspect="1"/>
          </p:cNvPicPr>
          <p:nvPr/>
        </p:nvPicPr>
        <p:blipFill>
          <a:blip r:embed="rId2"/>
          <a:stretch>
            <a:fillRect/>
          </a:stretch>
        </p:blipFill>
        <p:spPr>
          <a:xfrm>
            <a:off x="1311846" y="497400"/>
            <a:ext cx="9568307" cy="5863199"/>
          </a:xfrm>
          <a:prstGeom prst="rect">
            <a:avLst/>
          </a:prstGeom>
        </p:spPr>
      </p:pic>
    </p:spTree>
    <p:extLst>
      <p:ext uri="{BB962C8B-B14F-4D97-AF65-F5344CB8AC3E}">
        <p14:creationId xmlns:p14="http://schemas.microsoft.com/office/powerpoint/2010/main" val="19424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6DCCD-E5BE-48A6-A4C4-C83DF165B774}"/>
              </a:ext>
            </a:extLst>
          </p:cNvPr>
          <p:cNvPicPr>
            <a:picLocks noChangeAspect="1"/>
          </p:cNvPicPr>
          <p:nvPr/>
        </p:nvPicPr>
        <p:blipFill>
          <a:blip r:embed="rId2"/>
          <a:stretch>
            <a:fillRect/>
          </a:stretch>
        </p:blipFill>
        <p:spPr>
          <a:xfrm>
            <a:off x="392035" y="1195044"/>
            <a:ext cx="11407928" cy="4925112"/>
          </a:xfrm>
          <a:prstGeom prst="rect">
            <a:avLst/>
          </a:prstGeom>
        </p:spPr>
      </p:pic>
      <p:sp>
        <p:nvSpPr>
          <p:cNvPr id="5" name="TextBox 4">
            <a:extLst>
              <a:ext uri="{FF2B5EF4-FFF2-40B4-BE49-F238E27FC236}">
                <a16:creationId xmlns:a16="http://schemas.microsoft.com/office/drawing/2014/main" id="{545217F6-7BC0-40EC-B305-65FA0E82F4C6}"/>
              </a:ext>
            </a:extLst>
          </p:cNvPr>
          <p:cNvSpPr txBox="1"/>
          <p:nvPr/>
        </p:nvSpPr>
        <p:spPr>
          <a:xfrm>
            <a:off x="0" y="329684"/>
            <a:ext cx="12191999" cy="654475"/>
          </a:xfrm>
          <a:prstGeom prst="rect">
            <a:avLst/>
          </a:prstGeom>
          <a:noFill/>
        </p:spPr>
        <p:txBody>
          <a:bodyPr wrap="square">
            <a:spAutoFit/>
          </a:bodyPr>
          <a:lstStyle/>
          <a:p>
            <a:pPr lvl="1" algn="ctr">
              <a:lnSpc>
                <a:spcPct val="150000"/>
              </a:lnSpc>
            </a:pPr>
            <a:r>
              <a:rPr lang="en-US" sz="2800" b="1" u="sng" dirty="0">
                <a:latin typeface="Century" panose="02040604050505020304" pitchFamily="18" charset="0"/>
              </a:rPr>
              <a:t>5. Exploratory Data Analysis (E.D.A): </a:t>
            </a:r>
            <a:endParaRPr lang="en-IN" sz="2800" b="1" u="sng" dirty="0">
              <a:latin typeface="Century" panose="02040604050505020304" pitchFamily="18" charset="0"/>
            </a:endParaRPr>
          </a:p>
        </p:txBody>
      </p:sp>
    </p:spTree>
    <p:extLst>
      <p:ext uri="{BB962C8B-B14F-4D97-AF65-F5344CB8AC3E}">
        <p14:creationId xmlns:p14="http://schemas.microsoft.com/office/powerpoint/2010/main" val="421022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C84C8D-533E-4A34-A4AC-D51D02A4B596}"/>
              </a:ext>
            </a:extLst>
          </p:cNvPr>
          <p:cNvSpPr txBox="1"/>
          <p:nvPr/>
        </p:nvSpPr>
        <p:spPr>
          <a:xfrm>
            <a:off x="0" y="181094"/>
            <a:ext cx="12192000" cy="461665"/>
          </a:xfrm>
          <a:prstGeom prst="rect">
            <a:avLst/>
          </a:prstGeom>
          <a:noFill/>
        </p:spPr>
        <p:txBody>
          <a:bodyPr wrap="square">
            <a:spAutoFit/>
          </a:bodyPr>
          <a:lstStyle/>
          <a:p>
            <a:pPr algn="ctr"/>
            <a:r>
              <a:rPr lang="en-US" sz="2400" b="1" u="sng" dirty="0"/>
              <a:t>I. General feature describing Population and online shopping</a:t>
            </a:r>
            <a:endParaRPr lang="en-IN" sz="2400" b="1" u="sng" dirty="0"/>
          </a:p>
        </p:txBody>
      </p:sp>
      <p:pic>
        <p:nvPicPr>
          <p:cNvPr id="17" name="Picture 16">
            <a:extLst>
              <a:ext uri="{FF2B5EF4-FFF2-40B4-BE49-F238E27FC236}">
                <a16:creationId xmlns:a16="http://schemas.microsoft.com/office/drawing/2014/main" id="{C994F024-68B8-41EA-B81E-10D969EC6278}"/>
              </a:ext>
            </a:extLst>
          </p:cNvPr>
          <p:cNvPicPr>
            <a:picLocks noChangeAspect="1"/>
          </p:cNvPicPr>
          <p:nvPr/>
        </p:nvPicPr>
        <p:blipFill>
          <a:blip r:embed="rId2"/>
          <a:stretch>
            <a:fillRect/>
          </a:stretch>
        </p:blipFill>
        <p:spPr>
          <a:xfrm>
            <a:off x="1728178" y="843509"/>
            <a:ext cx="8735644" cy="5811061"/>
          </a:xfrm>
          <a:prstGeom prst="rect">
            <a:avLst/>
          </a:prstGeom>
        </p:spPr>
      </p:pic>
    </p:spTree>
    <p:extLst>
      <p:ext uri="{BB962C8B-B14F-4D97-AF65-F5344CB8AC3E}">
        <p14:creationId xmlns:p14="http://schemas.microsoft.com/office/powerpoint/2010/main" val="83857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92953E-4ED8-4D1E-8B2D-027FDA2365A5}"/>
              </a:ext>
            </a:extLst>
          </p:cNvPr>
          <p:cNvPicPr>
            <a:picLocks noChangeAspect="1"/>
          </p:cNvPicPr>
          <p:nvPr/>
        </p:nvPicPr>
        <p:blipFill>
          <a:blip r:embed="rId2"/>
          <a:stretch>
            <a:fillRect/>
          </a:stretch>
        </p:blipFill>
        <p:spPr>
          <a:xfrm>
            <a:off x="1794862" y="485364"/>
            <a:ext cx="8602275" cy="5887272"/>
          </a:xfrm>
          <a:prstGeom prst="rect">
            <a:avLst/>
          </a:prstGeom>
        </p:spPr>
      </p:pic>
    </p:spTree>
    <p:extLst>
      <p:ext uri="{BB962C8B-B14F-4D97-AF65-F5344CB8AC3E}">
        <p14:creationId xmlns:p14="http://schemas.microsoft.com/office/powerpoint/2010/main" val="3084506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8E27B-D457-46B4-BC60-9EDA1E89E9DA}"/>
              </a:ext>
            </a:extLst>
          </p:cNvPr>
          <p:cNvPicPr>
            <a:picLocks noChangeAspect="1"/>
          </p:cNvPicPr>
          <p:nvPr/>
        </p:nvPicPr>
        <p:blipFill>
          <a:blip r:embed="rId2"/>
          <a:stretch>
            <a:fillRect/>
          </a:stretch>
        </p:blipFill>
        <p:spPr>
          <a:xfrm>
            <a:off x="1728178" y="411480"/>
            <a:ext cx="8735644" cy="6356498"/>
          </a:xfrm>
          <a:prstGeom prst="rect">
            <a:avLst/>
          </a:prstGeom>
        </p:spPr>
      </p:pic>
    </p:spTree>
    <p:extLst>
      <p:ext uri="{BB962C8B-B14F-4D97-AF65-F5344CB8AC3E}">
        <p14:creationId xmlns:p14="http://schemas.microsoft.com/office/powerpoint/2010/main" val="4216363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221ED5-3416-44C3-A326-7C35FE9BAE8A}"/>
              </a:ext>
            </a:extLst>
          </p:cNvPr>
          <p:cNvSpPr txBox="1"/>
          <p:nvPr/>
        </p:nvSpPr>
        <p:spPr>
          <a:xfrm>
            <a:off x="0" y="362635"/>
            <a:ext cx="12192000" cy="461665"/>
          </a:xfrm>
          <a:prstGeom prst="rect">
            <a:avLst/>
          </a:prstGeom>
          <a:noFill/>
        </p:spPr>
        <p:txBody>
          <a:bodyPr wrap="square">
            <a:spAutoFit/>
          </a:bodyPr>
          <a:lstStyle/>
          <a:p>
            <a:pPr algn="ctr"/>
            <a:r>
              <a:rPr lang="en-US" sz="2400" b="1" u="sng" dirty="0"/>
              <a:t>II. Exploring feature describing technological aspects related to internet services &amp; device</a:t>
            </a:r>
            <a:endParaRPr lang="en-IN" sz="2400" b="1" u="sng" dirty="0"/>
          </a:p>
        </p:txBody>
      </p:sp>
      <p:pic>
        <p:nvPicPr>
          <p:cNvPr id="9" name="Picture 8">
            <a:extLst>
              <a:ext uri="{FF2B5EF4-FFF2-40B4-BE49-F238E27FC236}">
                <a16:creationId xmlns:a16="http://schemas.microsoft.com/office/drawing/2014/main" id="{A85D9675-866F-4DD8-85DD-F00A5F4C3727}"/>
              </a:ext>
            </a:extLst>
          </p:cNvPr>
          <p:cNvPicPr>
            <a:picLocks noChangeAspect="1"/>
          </p:cNvPicPr>
          <p:nvPr/>
        </p:nvPicPr>
        <p:blipFill>
          <a:blip r:embed="rId2"/>
          <a:stretch>
            <a:fillRect/>
          </a:stretch>
        </p:blipFill>
        <p:spPr>
          <a:xfrm>
            <a:off x="2434590" y="1038131"/>
            <a:ext cx="7814889" cy="1272608"/>
          </a:xfrm>
          <a:prstGeom prst="rect">
            <a:avLst/>
          </a:prstGeom>
        </p:spPr>
      </p:pic>
      <p:pic>
        <p:nvPicPr>
          <p:cNvPr id="21" name="Picture 20">
            <a:extLst>
              <a:ext uri="{FF2B5EF4-FFF2-40B4-BE49-F238E27FC236}">
                <a16:creationId xmlns:a16="http://schemas.microsoft.com/office/drawing/2014/main" id="{A3CC1985-862E-4308-968D-99D37B29F2A3}"/>
              </a:ext>
            </a:extLst>
          </p:cNvPr>
          <p:cNvPicPr>
            <a:picLocks noChangeAspect="1"/>
          </p:cNvPicPr>
          <p:nvPr/>
        </p:nvPicPr>
        <p:blipFill>
          <a:blip r:embed="rId3"/>
          <a:stretch>
            <a:fillRect/>
          </a:stretch>
        </p:blipFill>
        <p:spPr>
          <a:xfrm>
            <a:off x="5643873" y="2518037"/>
            <a:ext cx="5724940" cy="3977327"/>
          </a:xfrm>
          <a:prstGeom prst="rect">
            <a:avLst/>
          </a:prstGeom>
        </p:spPr>
      </p:pic>
      <p:pic>
        <p:nvPicPr>
          <p:cNvPr id="23" name="Picture 22">
            <a:extLst>
              <a:ext uri="{FF2B5EF4-FFF2-40B4-BE49-F238E27FC236}">
                <a16:creationId xmlns:a16="http://schemas.microsoft.com/office/drawing/2014/main" id="{4FF05806-60AB-4341-BE52-07391E43878F}"/>
              </a:ext>
            </a:extLst>
          </p:cNvPr>
          <p:cNvPicPr>
            <a:picLocks noChangeAspect="1"/>
          </p:cNvPicPr>
          <p:nvPr/>
        </p:nvPicPr>
        <p:blipFill>
          <a:blip r:embed="rId4"/>
          <a:stretch>
            <a:fillRect/>
          </a:stretch>
        </p:blipFill>
        <p:spPr>
          <a:xfrm>
            <a:off x="146748" y="2310740"/>
            <a:ext cx="4688141" cy="4460600"/>
          </a:xfrm>
          <a:prstGeom prst="rect">
            <a:avLst/>
          </a:prstGeom>
        </p:spPr>
      </p:pic>
    </p:spTree>
    <p:extLst>
      <p:ext uri="{BB962C8B-B14F-4D97-AF65-F5344CB8AC3E}">
        <p14:creationId xmlns:p14="http://schemas.microsoft.com/office/powerpoint/2010/main" val="1496011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1F9F8D-B5E9-411A-BF8B-3BFF96565C19}"/>
              </a:ext>
            </a:extLst>
          </p:cNvPr>
          <p:cNvPicPr>
            <a:picLocks noChangeAspect="1"/>
          </p:cNvPicPr>
          <p:nvPr/>
        </p:nvPicPr>
        <p:blipFill>
          <a:blip r:embed="rId2"/>
          <a:stretch>
            <a:fillRect/>
          </a:stretch>
        </p:blipFill>
        <p:spPr>
          <a:xfrm>
            <a:off x="1966336" y="847364"/>
            <a:ext cx="8259328" cy="5163271"/>
          </a:xfrm>
          <a:prstGeom prst="rect">
            <a:avLst/>
          </a:prstGeom>
        </p:spPr>
      </p:pic>
    </p:spTree>
    <p:extLst>
      <p:ext uri="{BB962C8B-B14F-4D97-AF65-F5344CB8AC3E}">
        <p14:creationId xmlns:p14="http://schemas.microsoft.com/office/powerpoint/2010/main" val="93869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DC9E8E-D2C9-4113-AD18-95FE733D6389}"/>
              </a:ext>
            </a:extLst>
          </p:cNvPr>
          <p:cNvSpPr txBox="1"/>
          <p:nvPr/>
        </p:nvSpPr>
        <p:spPr>
          <a:xfrm>
            <a:off x="1593665" y="747272"/>
            <a:ext cx="9004670" cy="5363456"/>
          </a:xfrm>
          <a:prstGeom prst="rect">
            <a:avLst/>
          </a:prstGeom>
          <a:noFill/>
        </p:spPr>
        <p:txBody>
          <a:bodyPr wrap="square">
            <a:spAutoFit/>
          </a:bodyPr>
          <a:lstStyle/>
          <a:p>
            <a:r>
              <a:rPr lang="en-US" sz="3600" b="1" u="sng" dirty="0">
                <a:latin typeface="Century" panose="02040604050505020304" pitchFamily="18" charset="0"/>
              </a:rPr>
              <a:t>OUTLINE:</a:t>
            </a:r>
            <a:endParaRPr lang="en-US" b="1" u="sng" dirty="0">
              <a:latin typeface="Century" panose="02040604050505020304" pitchFamily="18" charset="0"/>
            </a:endParaRPr>
          </a:p>
          <a:p>
            <a:endParaRPr lang="en-US" dirty="0">
              <a:latin typeface="Century" panose="02040604050505020304" pitchFamily="18" charset="0"/>
            </a:endParaRPr>
          </a:p>
          <a:p>
            <a:pPr marL="457200" indent="-457200">
              <a:lnSpc>
                <a:spcPct val="150000"/>
              </a:lnSpc>
              <a:buFont typeface="Wingdings" panose="05000000000000000000" pitchFamily="2" charset="2"/>
              <a:buChar char="q"/>
            </a:pPr>
            <a:r>
              <a:rPr lang="en-US" sz="2800" dirty="0">
                <a:latin typeface="Century" panose="02040604050505020304" pitchFamily="18" charset="0"/>
              </a:rPr>
              <a:t>Overview.</a:t>
            </a:r>
          </a:p>
          <a:p>
            <a:pPr marL="457200" indent="-457200">
              <a:lnSpc>
                <a:spcPct val="150000"/>
              </a:lnSpc>
              <a:buFont typeface="Wingdings" panose="05000000000000000000" pitchFamily="2" charset="2"/>
              <a:buChar char="q"/>
            </a:pPr>
            <a:r>
              <a:rPr lang="en-US" sz="2800" dirty="0">
                <a:latin typeface="Century" panose="02040604050505020304" pitchFamily="18" charset="0"/>
              </a:rPr>
              <a:t>What is customer Retention?</a:t>
            </a:r>
          </a:p>
          <a:p>
            <a:pPr marL="457200" indent="-457200">
              <a:lnSpc>
                <a:spcPct val="150000"/>
              </a:lnSpc>
              <a:buFont typeface="Wingdings" panose="05000000000000000000" pitchFamily="2" charset="2"/>
              <a:buChar char="q"/>
            </a:pPr>
            <a:r>
              <a:rPr lang="en-US" sz="2800" dirty="0">
                <a:latin typeface="Century" panose="02040604050505020304" pitchFamily="18" charset="0"/>
              </a:rPr>
              <a:t>Need of customer retention.</a:t>
            </a:r>
          </a:p>
          <a:p>
            <a:pPr marL="457200" indent="-457200">
              <a:lnSpc>
                <a:spcPct val="150000"/>
              </a:lnSpc>
              <a:buFont typeface="Wingdings" panose="05000000000000000000" pitchFamily="2" charset="2"/>
              <a:buChar char="q"/>
            </a:pPr>
            <a:r>
              <a:rPr lang="en-US" sz="2800" dirty="0">
                <a:latin typeface="Century" panose="02040604050505020304" pitchFamily="18" charset="0"/>
              </a:rPr>
              <a:t>Problem Statement.</a:t>
            </a:r>
          </a:p>
          <a:p>
            <a:pPr marL="457200" indent="-457200">
              <a:lnSpc>
                <a:spcPct val="150000"/>
              </a:lnSpc>
              <a:buFont typeface="Wingdings" panose="05000000000000000000" pitchFamily="2" charset="2"/>
              <a:buChar char="q"/>
            </a:pPr>
            <a:r>
              <a:rPr lang="en-US" sz="2800" dirty="0">
                <a:latin typeface="Century" panose="02040604050505020304" pitchFamily="18" charset="0"/>
              </a:rPr>
              <a:t>Problem Understanding.</a:t>
            </a:r>
          </a:p>
          <a:p>
            <a:pPr marL="457200" indent="-457200">
              <a:lnSpc>
                <a:spcPct val="150000"/>
              </a:lnSpc>
              <a:buFont typeface="Wingdings" panose="05000000000000000000" pitchFamily="2" charset="2"/>
              <a:buChar char="q"/>
            </a:pPr>
            <a:r>
              <a:rPr lang="en-IN" sz="2800" dirty="0">
                <a:latin typeface="Century" panose="02040604050505020304" pitchFamily="18" charset="0"/>
              </a:rPr>
              <a:t>Data Analysis on Customer Retention dataset</a:t>
            </a:r>
            <a:r>
              <a:rPr lang="en-US" sz="2800" dirty="0">
                <a:latin typeface="Century" panose="02040604050505020304" pitchFamily="18" charset="0"/>
              </a:rPr>
              <a:t>.</a:t>
            </a:r>
          </a:p>
          <a:p>
            <a:pPr marL="457200" indent="-457200">
              <a:lnSpc>
                <a:spcPct val="150000"/>
              </a:lnSpc>
              <a:buFont typeface="Wingdings" panose="05000000000000000000" pitchFamily="2" charset="2"/>
              <a:buChar char="q"/>
            </a:pPr>
            <a:r>
              <a:rPr lang="en-US" sz="2800" dirty="0">
                <a:latin typeface="Century" panose="02040604050505020304" pitchFamily="18" charset="0"/>
              </a:rPr>
              <a:t>Conclusion.</a:t>
            </a:r>
            <a:endParaRPr lang="en-US" dirty="0">
              <a:latin typeface="Century" panose="02040604050505020304" pitchFamily="18" charset="0"/>
            </a:endParaRPr>
          </a:p>
        </p:txBody>
      </p:sp>
    </p:spTree>
    <p:extLst>
      <p:ext uri="{BB962C8B-B14F-4D97-AF65-F5344CB8AC3E}">
        <p14:creationId xmlns:p14="http://schemas.microsoft.com/office/powerpoint/2010/main" val="1196049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B0338B-1D08-4EE1-8C16-2891D1087AFB}"/>
              </a:ext>
            </a:extLst>
          </p:cNvPr>
          <p:cNvSpPr txBox="1"/>
          <p:nvPr/>
        </p:nvSpPr>
        <p:spPr>
          <a:xfrm>
            <a:off x="0" y="226814"/>
            <a:ext cx="12192000" cy="461665"/>
          </a:xfrm>
          <a:prstGeom prst="rect">
            <a:avLst/>
          </a:prstGeom>
          <a:noFill/>
        </p:spPr>
        <p:txBody>
          <a:bodyPr wrap="square">
            <a:spAutoFit/>
          </a:bodyPr>
          <a:lstStyle/>
          <a:p>
            <a:pPr algn="ctr"/>
            <a:r>
              <a:rPr lang="en-US" sz="2400" b="1" u="sng" dirty="0"/>
              <a:t>III. Exploring Purchase Decision &amp; Payment related features</a:t>
            </a:r>
            <a:endParaRPr lang="en-IN" sz="2400" b="1" u="sng" dirty="0"/>
          </a:p>
        </p:txBody>
      </p:sp>
      <p:pic>
        <p:nvPicPr>
          <p:cNvPr id="5" name="Picture 4">
            <a:extLst>
              <a:ext uri="{FF2B5EF4-FFF2-40B4-BE49-F238E27FC236}">
                <a16:creationId xmlns:a16="http://schemas.microsoft.com/office/drawing/2014/main" id="{5CAB1C66-98B5-44C4-87C1-7FBD10DE9A7D}"/>
              </a:ext>
            </a:extLst>
          </p:cNvPr>
          <p:cNvPicPr>
            <a:picLocks noChangeAspect="1"/>
          </p:cNvPicPr>
          <p:nvPr/>
        </p:nvPicPr>
        <p:blipFill>
          <a:blip r:embed="rId2"/>
          <a:stretch>
            <a:fillRect/>
          </a:stretch>
        </p:blipFill>
        <p:spPr>
          <a:xfrm>
            <a:off x="3007541" y="688479"/>
            <a:ext cx="6496957" cy="1276528"/>
          </a:xfrm>
          <a:prstGeom prst="rect">
            <a:avLst/>
          </a:prstGeom>
        </p:spPr>
      </p:pic>
      <p:pic>
        <p:nvPicPr>
          <p:cNvPr id="7" name="Picture 6">
            <a:extLst>
              <a:ext uri="{FF2B5EF4-FFF2-40B4-BE49-F238E27FC236}">
                <a16:creationId xmlns:a16="http://schemas.microsoft.com/office/drawing/2014/main" id="{952928BE-FFD8-4BFF-8728-0C61E8F9A100}"/>
              </a:ext>
            </a:extLst>
          </p:cNvPr>
          <p:cNvPicPr>
            <a:picLocks noChangeAspect="1"/>
          </p:cNvPicPr>
          <p:nvPr/>
        </p:nvPicPr>
        <p:blipFill>
          <a:blip r:embed="rId3"/>
          <a:stretch>
            <a:fillRect/>
          </a:stretch>
        </p:blipFill>
        <p:spPr>
          <a:xfrm>
            <a:off x="192615" y="2426672"/>
            <a:ext cx="5756791" cy="4019848"/>
          </a:xfrm>
          <a:prstGeom prst="rect">
            <a:avLst/>
          </a:prstGeom>
        </p:spPr>
      </p:pic>
      <p:pic>
        <p:nvPicPr>
          <p:cNvPr id="9" name="Picture 8">
            <a:extLst>
              <a:ext uri="{FF2B5EF4-FFF2-40B4-BE49-F238E27FC236}">
                <a16:creationId xmlns:a16="http://schemas.microsoft.com/office/drawing/2014/main" id="{F44695B3-FAC1-49DF-8118-77C00CE393D4}"/>
              </a:ext>
            </a:extLst>
          </p:cNvPr>
          <p:cNvPicPr>
            <a:picLocks noChangeAspect="1"/>
          </p:cNvPicPr>
          <p:nvPr/>
        </p:nvPicPr>
        <p:blipFill>
          <a:blip r:embed="rId4"/>
          <a:stretch>
            <a:fillRect/>
          </a:stretch>
        </p:blipFill>
        <p:spPr>
          <a:xfrm>
            <a:off x="5814060" y="2426672"/>
            <a:ext cx="6185325" cy="4019848"/>
          </a:xfrm>
          <a:prstGeom prst="rect">
            <a:avLst/>
          </a:prstGeom>
        </p:spPr>
      </p:pic>
    </p:spTree>
    <p:extLst>
      <p:ext uri="{BB962C8B-B14F-4D97-AF65-F5344CB8AC3E}">
        <p14:creationId xmlns:p14="http://schemas.microsoft.com/office/powerpoint/2010/main" val="3796574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03BCC-CF34-433A-BD0D-B0852E161AC8}"/>
              </a:ext>
            </a:extLst>
          </p:cNvPr>
          <p:cNvPicPr>
            <a:picLocks noChangeAspect="1"/>
          </p:cNvPicPr>
          <p:nvPr/>
        </p:nvPicPr>
        <p:blipFill>
          <a:blip r:embed="rId2"/>
          <a:stretch>
            <a:fillRect/>
          </a:stretch>
        </p:blipFill>
        <p:spPr>
          <a:xfrm>
            <a:off x="785071" y="294837"/>
            <a:ext cx="10621857" cy="6268325"/>
          </a:xfrm>
          <a:prstGeom prst="rect">
            <a:avLst/>
          </a:prstGeom>
        </p:spPr>
      </p:pic>
    </p:spTree>
    <p:extLst>
      <p:ext uri="{BB962C8B-B14F-4D97-AF65-F5344CB8AC3E}">
        <p14:creationId xmlns:p14="http://schemas.microsoft.com/office/powerpoint/2010/main" val="3276228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CF7121-6ADE-4832-B300-01A81D2323FF}"/>
              </a:ext>
            </a:extLst>
          </p:cNvPr>
          <p:cNvSpPr txBox="1"/>
          <p:nvPr/>
        </p:nvSpPr>
        <p:spPr>
          <a:xfrm>
            <a:off x="91440" y="214045"/>
            <a:ext cx="12192000" cy="461665"/>
          </a:xfrm>
          <a:prstGeom prst="rect">
            <a:avLst/>
          </a:prstGeom>
          <a:noFill/>
        </p:spPr>
        <p:txBody>
          <a:bodyPr wrap="square">
            <a:spAutoFit/>
          </a:bodyPr>
          <a:lstStyle/>
          <a:p>
            <a:pPr algn="ctr"/>
            <a:r>
              <a:rPr lang="en-US" sz="2400" b="1" u="sng" dirty="0"/>
              <a:t>IV. Exploration Of Website Usability &amp; Performance Related Feature</a:t>
            </a:r>
            <a:endParaRPr lang="en-IN" sz="2400" b="1" u="sng" dirty="0"/>
          </a:p>
        </p:txBody>
      </p:sp>
      <p:pic>
        <p:nvPicPr>
          <p:cNvPr id="5" name="Picture 4">
            <a:extLst>
              <a:ext uri="{FF2B5EF4-FFF2-40B4-BE49-F238E27FC236}">
                <a16:creationId xmlns:a16="http://schemas.microsoft.com/office/drawing/2014/main" id="{7DF68E0D-DABC-41D6-B989-7F2C3DA767CA}"/>
              </a:ext>
            </a:extLst>
          </p:cNvPr>
          <p:cNvPicPr>
            <a:picLocks noChangeAspect="1"/>
          </p:cNvPicPr>
          <p:nvPr/>
        </p:nvPicPr>
        <p:blipFill rotWithShape="1">
          <a:blip r:embed="rId2"/>
          <a:srcRect b="17180"/>
          <a:stretch/>
        </p:blipFill>
        <p:spPr>
          <a:xfrm>
            <a:off x="1756981" y="1215407"/>
            <a:ext cx="9638157" cy="4499593"/>
          </a:xfrm>
          <a:prstGeom prst="rect">
            <a:avLst/>
          </a:prstGeom>
        </p:spPr>
      </p:pic>
    </p:spTree>
    <p:extLst>
      <p:ext uri="{BB962C8B-B14F-4D97-AF65-F5344CB8AC3E}">
        <p14:creationId xmlns:p14="http://schemas.microsoft.com/office/powerpoint/2010/main" val="1324158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04B7F91-5790-4D8D-A26C-21C410AE8E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666"/>
          <a:stretch/>
        </p:blipFill>
        <p:spPr bwMode="auto">
          <a:xfrm>
            <a:off x="128460" y="571499"/>
            <a:ext cx="6295200" cy="5838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7705E02-5FFD-4CB1-AE31-E5F5C397E4C3}"/>
              </a:ext>
            </a:extLst>
          </p:cNvPr>
          <p:cNvPicPr>
            <a:picLocks noChangeAspect="1"/>
          </p:cNvPicPr>
          <p:nvPr/>
        </p:nvPicPr>
        <p:blipFill>
          <a:blip r:embed="rId3"/>
          <a:stretch>
            <a:fillRect/>
          </a:stretch>
        </p:blipFill>
        <p:spPr>
          <a:xfrm>
            <a:off x="6560820" y="545644"/>
            <a:ext cx="5234940" cy="5863956"/>
          </a:xfrm>
          <a:prstGeom prst="rect">
            <a:avLst/>
          </a:prstGeom>
        </p:spPr>
      </p:pic>
    </p:spTree>
    <p:extLst>
      <p:ext uri="{BB962C8B-B14F-4D97-AF65-F5344CB8AC3E}">
        <p14:creationId xmlns:p14="http://schemas.microsoft.com/office/powerpoint/2010/main" val="3924227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79B5B1-D284-4AD1-96FD-A0C2A0CB8BB6}"/>
              </a:ext>
            </a:extLst>
          </p:cNvPr>
          <p:cNvPicPr>
            <a:picLocks noChangeAspect="1"/>
          </p:cNvPicPr>
          <p:nvPr/>
        </p:nvPicPr>
        <p:blipFill>
          <a:blip r:embed="rId2"/>
          <a:stretch>
            <a:fillRect/>
          </a:stretch>
        </p:blipFill>
        <p:spPr>
          <a:xfrm>
            <a:off x="761255" y="528232"/>
            <a:ext cx="10669489" cy="5801535"/>
          </a:xfrm>
          <a:prstGeom prst="rect">
            <a:avLst/>
          </a:prstGeom>
        </p:spPr>
      </p:pic>
    </p:spTree>
    <p:extLst>
      <p:ext uri="{BB962C8B-B14F-4D97-AF65-F5344CB8AC3E}">
        <p14:creationId xmlns:p14="http://schemas.microsoft.com/office/powerpoint/2010/main" val="3878447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3DBAB2-FC2F-404B-9ADA-4DB2E9B99B2E}"/>
              </a:ext>
            </a:extLst>
          </p:cNvPr>
          <p:cNvSpPr txBox="1"/>
          <p:nvPr/>
        </p:nvSpPr>
        <p:spPr>
          <a:xfrm>
            <a:off x="0" y="362635"/>
            <a:ext cx="12192000" cy="461665"/>
          </a:xfrm>
          <a:prstGeom prst="rect">
            <a:avLst/>
          </a:prstGeom>
          <a:noFill/>
        </p:spPr>
        <p:txBody>
          <a:bodyPr wrap="square">
            <a:spAutoFit/>
          </a:bodyPr>
          <a:lstStyle/>
          <a:p>
            <a:pPr algn="ctr"/>
            <a:r>
              <a:rPr lang="en-US" sz="2400" b="1" u="sng" dirty="0"/>
              <a:t>V. Exploration Of Online Shopping Store Customer Service Requirement Related Features </a:t>
            </a:r>
            <a:endParaRPr lang="en-IN" sz="2400" b="1" u="sng" dirty="0"/>
          </a:p>
        </p:txBody>
      </p:sp>
      <p:pic>
        <p:nvPicPr>
          <p:cNvPr id="5" name="Picture 4">
            <a:extLst>
              <a:ext uri="{FF2B5EF4-FFF2-40B4-BE49-F238E27FC236}">
                <a16:creationId xmlns:a16="http://schemas.microsoft.com/office/drawing/2014/main" id="{C84F4AC5-4350-4606-8B1E-0666ECB0545D}"/>
              </a:ext>
            </a:extLst>
          </p:cNvPr>
          <p:cNvPicPr>
            <a:picLocks noChangeAspect="1"/>
          </p:cNvPicPr>
          <p:nvPr/>
        </p:nvPicPr>
        <p:blipFill>
          <a:blip r:embed="rId2"/>
          <a:stretch>
            <a:fillRect/>
          </a:stretch>
        </p:blipFill>
        <p:spPr>
          <a:xfrm>
            <a:off x="1827859" y="1031160"/>
            <a:ext cx="8081951" cy="5516715"/>
          </a:xfrm>
          <a:prstGeom prst="rect">
            <a:avLst/>
          </a:prstGeom>
        </p:spPr>
      </p:pic>
    </p:spTree>
    <p:extLst>
      <p:ext uri="{BB962C8B-B14F-4D97-AF65-F5344CB8AC3E}">
        <p14:creationId xmlns:p14="http://schemas.microsoft.com/office/powerpoint/2010/main" val="1795313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F9C88CD-58CE-4557-A94F-63C82FE2E1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089"/>
          <a:stretch/>
        </p:blipFill>
        <p:spPr bwMode="auto">
          <a:xfrm>
            <a:off x="92404" y="564989"/>
            <a:ext cx="6398182" cy="57215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FAC2EEE-1EF7-46CE-9E68-3126F678F9DB}"/>
              </a:ext>
            </a:extLst>
          </p:cNvPr>
          <p:cNvPicPr>
            <a:picLocks noChangeAspect="1"/>
          </p:cNvPicPr>
          <p:nvPr/>
        </p:nvPicPr>
        <p:blipFill rotWithShape="1">
          <a:blip r:embed="rId3"/>
          <a:srcRect l="7452" t="2059" r="6216"/>
          <a:stretch/>
        </p:blipFill>
        <p:spPr>
          <a:xfrm>
            <a:off x="6537960" y="473549"/>
            <a:ext cx="5561636" cy="5927251"/>
          </a:xfrm>
          <a:prstGeom prst="rect">
            <a:avLst/>
          </a:prstGeom>
        </p:spPr>
      </p:pic>
    </p:spTree>
    <p:extLst>
      <p:ext uri="{BB962C8B-B14F-4D97-AF65-F5344CB8AC3E}">
        <p14:creationId xmlns:p14="http://schemas.microsoft.com/office/powerpoint/2010/main" val="2467906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664B67-962E-4BEE-80BD-96D2BF1968DC}"/>
              </a:ext>
            </a:extLst>
          </p:cNvPr>
          <p:cNvPicPr>
            <a:picLocks noChangeAspect="1"/>
          </p:cNvPicPr>
          <p:nvPr/>
        </p:nvPicPr>
        <p:blipFill>
          <a:blip r:embed="rId2"/>
          <a:stretch>
            <a:fillRect/>
          </a:stretch>
        </p:blipFill>
        <p:spPr>
          <a:xfrm>
            <a:off x="92087" y="218777"/>
            <a:ext cx="4851533" cy="6171519"/>
          </a:xfrm>
          <a:prstGeom prst="rect">
            <a:avLst/>
          </a:prstGeom>
        </p:spPr>
      </p:pic>
      <p:pic>
        <p:nvPicPr>
          <p:cNvPr id="6" name="Picture 5">
            <a:extLst>
              <a:ext uri="{FF2B5EF4-FFF2-40B4-BE49-F238E27FC236}">
                <a16:creationId xmlns:a16="http://schemas.microsoft.com/office/drawing/2014/main" id="{E43D8EAB-87E9-4DEB-897B-2A1C5DF9974F}"/>
              </a:ext>
            </a:extLst>
          </p:cNvPr>
          <p:cNvPicPr>
            <a:picLocks noChangeAspect="1"/>
          </p:cNvPicPr>
          <p:nvPr/>
        </p:nvPicPr>
        <p:blipFill>
          <a:blip r:embed="rId3"/>
          <a:stretch>
            <a:fillRect/>
          </a:stretch>
        </p:blipFill>
        <p:spPr>
          <a:xfrm>
            <a:off x="4943620" y="422910"/>
            <a:ext cx="7198867" cy="5749290"/>
          </a:xfrm>
          <a:prstGeom prst="rect">
            <a:avLst/>
          </a:prstGeom>
        </p:spPr>
      </p:pic>
    </p:spTree>
    <p:extLst>
      <p:ext uri="{BB962C8B-B14F-4D97-AF65-F5344CB8AC3E}">
        <p14:creationId xmlns:p14="http://schemas.microsoft.com/office/powerpoint/2010/main" val="2555134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DF69DF-AF98-4D67-A8D5-B68E06843777}"/>
              </a:ext>
            </a:extLst>
          </p:cNvPr>
          <p:cNvSpPr txBox="1"/>
          <p:nvPr/>
        </p:nvSpPr>
        <p:spPr>
          <a:xfrm>
            <a:off x="0" y="214045"/>
            <a:ext cx="12192000" cy="461665"/>
          </a:xfrm>
          <a:prstGeom prst="rect">
            <a:avLst/>
          </a:prstGeom>
          <a:noFill/>
        </p:spPr>
        <p:txBody>
          <a:bodyPr wrap="square">
            <a:spAutoFit/>
          </a:bodyPr>
          <a:lstStyle/>
          <a:p>
            <a:pPr algn="ctr"/>
            <a:r>
              <a:rPr lang="en-US" sz="2400" b="1" u="sng" dirty="0"/>
              <a:t>VI. Exploring Feature Related to Customer Online Shopping Experiences</a:t>
            </a:r>
            <a:endParaRPr lang="en-IN" sz="2400" b="1" u="sng" dirty="0"/>
          </a:p>
        </p:txBody>
      </p:sp>
      <p:pic>
        <p:nvPicPr>
          <p:cNvPr id="7" name="Picture 6">
            <a:extLst>
              <a:ext uri="{FF2B5EF4-FFF2-40B4-BE49-F238E27FC236}">
                <a16:creationId xmlns:a16="http://schemas.microsoft.com/office/drawing/2014/main" id="{D4A16A4B-B23D-4710-9EF6-4D19DC04D394}"/>
              </a:ext>
            </a:extLst>
          </p:cNvPr>
          <p:cNvPicPr>
            <a:picLocks noChangeAspect="1"/>
          </p:cNvPicPr>
          <p:nvPr/>
        </p:nvPicPr>
        <p:blipFill>
          <a:blip r:embed="rId2"/>
          <a:stretch>
            <a:fillRect/>
          </a:stretch>
        </p:blipFill>
        <p:spPr>
          <a:xfrm>
            <a:off x="823176" y="799733"/>
            <a:ext cx="10545647" cy="5258534"/>
          </a:xfrm>
          <a:prstGeom prst="rect">
            <a:avLst/>
          </a:prstGeom>
        </p:spPr>
      </p:pic>
    </p:spTree>
    <p:extLst>
      <p:ext uri="{BB962C8B-B14F-4D97-AF65-F5344CB8AC3E}">
        <p14:creationId xmlns:p14="http://schemas.microsoft.com/office/powerpoint/2010/main" val="3203827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C4D9952-39CC-48B3-8868-D7662A983F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593"/>
          <a:stretch/>
        </p:blipFill>
        <p:spPr bwMode="auto">
          <a:xfrm>
            <a:off x="386604" y="127632"/>
            <a:ext cx="5065072" cy="66027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A9F4ED-DF45-420E-927C-C495BB7C69CB}"/>
              </a:ext>
            </a:extLst>
          </p:cNvPr>
          <p:cNvPicPr>
            <a:picLocks noChangeAspect="1"/>
          </p:cNvPicPr>
          <p:nvPr/>
        </p:nvPicPr>
        <p:blipFill>
          <a:blip r:embed="rId3"/>
          <a:stretch>
            <a:fillRect/>
          </a:stretch>
        </p:blipFill>
        <p:spPr>
          <a:xfrm>
            <a:off x="6332727" y="498893"/>
            <a:ext cx="4768030" cy="5860213"/>
          </a:xfrm>
          <a:prstGeom prst="rect">
            <a:avLst/>
          </a:prstGeom>
        </p:spPr>
      </p:pic>
    </p:spTree>
    <p:extLst>
      <p:ext uri="{BB962C8B-B14F-4D97-AF65-F5344CB8AC3E}">
        <p14:creationId xmlns:p14="http://schemas.microsoft.com/office/powerpoint/2010/main" val="410151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80B32F-FA40-42CA-948F-F5128230B34B}"/>
              </a:ext>
            </a:extLst>
          </p:cNvPr>
          <p:cNvSpPr txBox="1"/>
          <p:nvPr/>
        </p:nvSpPr>
        <p:spPr>
          <a:xfrm>
            <a:off x="537210" y="344954"/>
            <a:ext cx="11384280" cy="6055247"/>
          </a:xfrm>
          <a:prstGeom prst="rect">
            <a:avLst/>
          </a:prstGeom>
          <a:noFill/>
        </p:spPr>
        <p:txBody>
          <a:bodyPr wrap="square">
            <a:spAutoFit/>
          </a:bodyPr>
          <a:lstStyle/>
          <a:p>
            <a:pPr marL="514350" indent="-514350" algn="ctr">
              <a:lnSpc>
                <a:spcPct val="150000"/>
              </a:lnSpc>
              <a:buAutoNum type="arabicPeriod"/>
            </a:pPr>
            <a:r>
              <a:rPr lang="en-US" sz="3200" b="1" u="sng" dirty="0">
                <a:solidFill>
                  <a:srgbClr val="FF0000"/>
                </a:solidFill>
                <a:latin typeface="Century" panose="02040604050505020304" pitchFamily="18" charset="0"/>
              </a:rPr>
              <a:t>Overview:</a:t>
            </a:r>
          </a:p>
          <a:p>
            <a:pPr>
              <a:lnSpc>
                <a:spcPct val="150000"/>
              </a:lnSpc>
            </a:pPr>
            <a:endParaRPr lang="en-US" dirty="0">
              <a:latin typeface="Century" panose="02040604050505020304" pitchFamily="18" charset="0"/>
            </a:endParaRPr>
          </a:p>
          <a:p>
            <a:pPr marL="342900" indent="-342900">
              <a:buFont typeface="Wingdings" panose="05000000000000000000" pitchFamily="2" charset="2"/>
              <a:buChar char="v"/>
            </a:pPr>
            <a:r>
              <a:rPr lang="en-US" sz="2800" dirty="0">
                <a:latin typeface="Century" panose="02040604050505020304" pitchFamily="18" charset="0"/>
              </a:rPr>
              <a:t>In this particular presentation we will be looking on:</a:t>
            </a:r>
          </a:p>
          <a:p>
            <a:pPr>
              <a:lnSpc>
                <a:spcPct val="150000"/>
              </a:lnSpc>
            </a:pPr>
            <a:endParaRPr lang="en-US" dirty="0">
              <a:latin typeface="Century" panose="02040604050505020304" pitchFamily="18" charset="0"/>
            </a:endParaRPr>
          </a:p>
          <a:p>
            <a:pPr marL="742950" lvl="1" indent="-285750">
              <a:buFont typeface="Wingdings" panose="05000000000000000000" pitchFamily="2" charset="2"/>
              <a:buChar char="§"/>
            </a:pPr>
            <a:r>
              <a:rPr lang="en-US" dirty="0">
                <a:latin typeface="Century" panose="02040604050505020304" pitchFamily="18" charset="0"/>
              </a:rPr>
              <a:t>How to analyze the dataset of Customer Retention.</a:t>
            </a:r>
          </a:p>
          <a:p>
            <a:pPr marL="742950" lvl="1" indent="-285750">
              <a:lnSpc>
                <a:spcPct val="150000"/>
              </a:lnSpc>
              <a:buFont typeface="Wingdings" panose="05000000000000000000" pitchFamily="2" charset="2"/>
              <a:buChar char="§"/>
            </a:pPr>
            <a:r>
              <a:rPr lang="en-US" dirty="0">
                <a:latin typeface="Century" panose="02040604050505020304" pitchFamily="18" charset="0"/>
              </a:rPr>
              <a:t>Find out the real customer attitude with respect to individual factors.</a:t>
            </a:r>
          </a:p>
          <a:p>
            <a:pPr marL="742950" lvl="1" indent="-285750">
              <a:lnSpc>
                <a:spcPct val="150000"/>
              </a:lnSpc>
              <a:buFont typeface="Wingdings" panose="05000000000000000000" pitchFamily="2" charset="2"/>
              <a:buChar char="§"/>
            </a:pPr>
            <a:r>
              <a:rPr lang="en-US" dirty="0">
                <a:latin typeface="Century" panose="02040604050505020304" pitchFamily="18" charset="0"/>
              </a:rPr>
              <a:t>Analyzing the E-commerce site to improve the customer retention rate of their business.</a:t>
            </a:r>
          </a:p>
          <a:p>
            <a:pPr marL="742950" lvl="1" indent="-285750">
              <a:lnSpc>
                <a:spcPct val="150000"/>
              </a:lnSpc>
              <a:buFont typeface="Wingdings" panose="05000000000000000000" pitchFamily="2" charset="2"/>
              <a:buChar char="§"/>
            </a:pPr>
            <a:r>
              <a:rPr lang="en-US" dirty="0">
                <a:latin typeface="Century" panose="02040604050505020304" pitchFamily="18" charset="0"/>
              </a:rPr>
              <a:t>Investigate the concrete influential factors of customer retention in an E-commerce market context.</a:t>
            </a:r>
          </a:p>
          <a:p>
            <a:pPr marL="742950" lvl="1" indent="-285750">
              <a:lnSpc>
                <a:spcPct val="150000"/>
              </a:lnSpc>
              <a:buFont typeface="Wingdings" panose="05000000000000000000" pitchFamily="2" charset="2"/>
              <a:buChar char="§"/>
            </a:pPr>
            <a:r>
              <a:rPr lang="en-US" dirty="0">
                <a:latin typeface="Century" panose="02040604050505020304" pitchFamily="18" charset="0"/>
              </a:rPr>
              <a:t>Retention Strategies of E-Commerce Business.</a:t>
            </a:r>
          </a:p>
          <a:p>
            <a:pPr marL="742950" lvl="1" indent="-285750">
              <a:lnSpc>
                <a:spcPct val="150000"/>
              </a:lnSpc>
              <a:buFont typeface="Wingdings" panose="05000000000000000000" pitchFamily="2" charset="2"/>
              <a:buChar char="§"/>
            </a:pPr>
            <a:r>
              <a:rPr lang="en-US" dirty="0">
                <a:latin typeface="Century" panose="02040604050505020304" pitchFamily="18" charset="0"/>
              </a:rPr>
              <a:t>What are the criterion to achieve Customer Retention.</a:t>
            </a:r>
          </a:p>
          <a:p>
            <a:pPr marL="742950" lvl="1" indent="-285750">
              <a:lnSpc>
                <a:spcPct val="150000"/>
              </a:lnSpc>
              <a:buFont typeface="Wingdings" panose="05000000000000000000" pitchFamily="2" charset="2"/>
              <a:buChar char="§"/>
            </a:pPr>
            <a:r>
              <a:rPr lang="en-IN" dirty="0">
                <a:latin typeface="Century" panose="02040604050505020304" pitchFamily="18" charset="0"/>
              </a:rPr>
              <a:t>Areas for further improvement.</a:t>
            </a:r>
          </a:p>
          <a:p>
            <a:pPr marL="742950" lvl="1" indent="-285750">
              <a:lnSpc>
                <a:spcPct val="150000"/>
              </a:lnSpc>
              <a:buFont typeface="Wingdings" panose="05000000000000000000" pitchFamily="2" charset="2"/>
              <a:buChar char="§"/>
            </a:pPr>
            <a:r>
              <a:rPr lang="en-US" dirty="0">
                <a:latin typeface="Century" panose="02040604050505020304" pitchFamily="18" charset="0"/>
              </a:rPr>
              <a:t>Strong Area according to feedback by customer.</a:t>
            </a:r>
          </a:p>
          <a:p>
            <a:pPr marL="742950" lvl="1" indent="-285750">
              <a:lnSpc>
                <a:spcPct val="150000"/>
              </a:lnSpc>
              <a:buFont typeface="Wingdings" panose="05000000000000000000" pitchFamily="2" charset="2"/>
              <a:buChar char="§"/>
            </a:pPr>
            <a:r>
              <a:rPr lang="en-US" dirty="0">
                <a:latin typeface="Century" panose="02040604050505020304" pitchFamily="18" charset="0"/>
              </a:rPr>
              <a:t>Overall analysis on the problem.</a:t>
            </a:r>
          </a:p>
        </p:txBody>
      </p:sp>
    </p:spTree>
    <p:extLst>
      <p:ext uri="{BB962C8B-B14F-4D97-AF65-F5344CB8AC3E}">
        <p14:creationId xmlns:p14="http://schemas.microsoft.com/office/powerpoint/2010/main" val="1644051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8D1E4-FABB-45D9-9E38-69EF3B75F762}"/>
              </a:ext>
            </a:extLst>
          </p:cNvPr>
          <p:cNvPicPr>
            <a:picLocks noChangeAspect="1"/>
          </p:cNvPicPr>
          <p:nvPr/>
        </p:nvPicPr>
        <p:blipFill>
          <a:blip r:embed="rId2"/>
          <a:stretch>
            <a:fillRect/>
          </a:stretch>
        </p:blipFill>
        <p:spPr>
          <a:xfrm>
            <a:off x="770782" y="1433234"/>
            <a:ext cx="10650436" cy="3991532"/>
          </a:xfrm>
          <a:prstGeom prst="rect">
            <a:avLst/>
          </a:prstGeom>
        </p:spPr>
      </p:pic>
    </p:spTree>
    <p:extLst>
      <p:ext uri="{BB962C8B-B14F-4D97-AF65-F5344CB8AC3E}">
        <p14:creationId xmlns:p14="http://schemas.microsoft.com/office/powerpoint/2010/main" val="1037573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6F4FA8-F9D4-4CCA-A80C-94ED5D05A508}"/>
              </a:ext>
            </a:extLst>
          </p:cNvPr>
          <p:cNvSpPr txBox="1"/>
          <p:nvPr/>
        </p:nvSpPr>
        <p:spPr>
          <a:xfrm>
            <a:off x="0" y="423401"/>
            <a:ext cx="12192000" cy="1384995"/>
          </a:xfrm>
          <a:prstGeom prst="rect">
            <a:avLst/>
          </a:prstGeom>
          <a:noFill/>
        </p:spPr>
        <p:txBody>
          <a:bodyPr wrap="square">
            <a:spAutoFit/>
          </a:bodyPr>
          <a:lstStyle/>
          <a:p>
            <a:pPr algn="ctr"/>
            <a:r>
              <a:rPr lang="en-US" sz="2400" b="1" u="sng" dirty="0"/>
              <a:t>VII. Exploring Opinion on Online Shopping Platform Websites by Customer</a:t>
            </a:r>
          </a:p>
          <a:p>
            <a:pPr algn="ctr"/>
            <a:endParaRPr lang="en-US" sz="2400" b="1" u="sng" dirty="0"/>
          </a:p>
          <a:p>
            <a:pPr algn="ctr"/>
            <a:r>
              <a:rPr lang="en-US" dirty="0">
                <a:latin typeface="Century" panose="02040604050505020304" pitchFamily="18" charset="0"/>
              </a:rPr>
              <a:t>In this section we will analyze features related to website or application like performance, web layout. </a:t>
            </a:r>
          </a:p>
          <a:p>
            <a:pPr algn="ctr"/>
            <a:r>
              <a:rPr lang="en-US" dirty="0">
                <a:latin typeface="Century" panose="02040604050505020304" pitchFamily="18" charset="0"/>
              </a:rPr>
              <a:t>Following features, we have analyzed in this section:</a:t>
            </a:r>
            <a:endParaRPr lang="en-IN" dirty="0">
              <a:latin typeface="Century" panose="02040604050505020304" pitchFamily="18" charset="0"/>
            </a:endParaRPr>
          </a:p>
        </p:txBody>
      </p:sp>
      <p:pic>
        <p:nvPicPr>
          <p:cNvPr id="7" name="Picture 6">
            <a:extLst>
              <a:ext uri="{FF2B5EF4-FFF2-40B4-BE49-F238E27FC236}">
                <a16:creationId xmlns:a16="http://schemas.microsoft.com/office/drawing/2014/main" id="{7E538371-B555-46D1-915F-110DFD6EA4FD}"/>
              </a:ext>
            </a:extLst>
          </p:cNvPr>
          <p:cNvPicPr>
            <a:picLocks noChangeAspect="1"/>
          </p:cNvPicPr>
          <p:nvPr/>
        </p:nvPicPr>
        <p:blipFill rotWithShape="1">
          <a:blip r:embed="rId2"/>
          <a:srcRect r="38101"/>
          <a:stretch/>
        </p:blipFill>
        <p:spPr>
          <a:xfrm>
            <a:off x="2322652" y="1888204"/>
            <a:ext cx="7546694" cy="1925519"/>
          </a:xfrm>
          <a:prstGeom prst="rect">
            <a:avLst/>
          </a:prstGeom>
        </p:spPr>
      </p:pic>
      <p:pic>
        <p:nvPicPr>
          <p:cNvPr id="10" name="Picture 9">
            <a:extLst>
              <a:ext uri="{FF2B5EF4-FFF2-40B4-BE49-F238E27FC236}">
                <a16:creationId xmlns:a16="http://schemas.microsoft.com/office/drawing/2014/main" id="{6005BA82-BCC3-4C68-A453-E98AB20E5C24}"/>
              </a:ext>
            </a:extLst>
          </p:cNvPr>
          <p:cNvPicPr>
            <a:picLocks noChangeAspect="1"/>
          </p:cNvPicPr>
          <p:nvPr/>
        </p:nvPicPr>
        <p:blipFill>
          <a:blip r:embed="rId3"/>
          <a:stretch>
            <a:fillRect/>
          </a:stretch>
        </p:blipFill>
        <p:spPr>
          <a:xfrm>
            <a:off x="3869306" y="4007036"/>
            <a:ext cx="4453387" cy="2582660"/>
          </a:xfrm>
          <a:prstGeom prst="rect">
            <a:avLst/>
          </a:prstGeom>
        </p:spPr>
      </p:pic>
    </p:spTree>
    <p:extLst>
      <p:ext uri="{BB962C8B-B14F-4D97-AF65-F5344CB8AC3E}">
        <p14:creationId xmlns:p14="http://schemas.microsoft.com/office/powerpoint/2010/main" val="4016352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005F09B-9D6E-469B-923B-6EE1197607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500"/>
          <a:stretch/>
        </p:blipFill>
        <p:spPr bwMode="auto">
          <a:xfrm>
            <a:off x="291288" y="605721"/>
            <a:ext cx="5595162" cy="56465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0E32E0F-CFC5-4C7E-80FE-8B474E1586F7}"/>
              </a:ext>
            </a:extLst>
          </p:cNvPr>
          <p:cNvPicPr>
            <a:picLocks noChangeAspect="1"/>
          </p:cNvPicPr>
          <p:nvPr/>
        </p:nvPicPr>
        <p:blipFill>
          <a:blip r:embed="rId3"/>
          <a:stretch>
            <a:fillRect/>
          </a:stretch>
        </p:blipFill>
        <p:spPr>
          <a:xfrm>
            <a:off x="6096000" y="605721"/>
            <a:ext cx="5905500" cy="2703428"/>
          </a:xfrm>
          <a:prstGeom prst="rect">
            <a:avLst/>
          </a:prstGeom>
        </p:spPr>
      </p:pic>
      <p:pic>
        <p:nvPicPr>
          <p:cNvPr id="15" name="Picture 14">
            <a:extLst>
              <a:ext uri="{FF2B5EF4-FFF2-40B4-BE49-F238E27FC236}">
                <a16:creationId xmlns:a16="http://schemas.microsoft.com/office/drawing/2014/main" id="{C714D212-54AF-4665-8305-21342317E4BC}"/>
              </a:ext>
            </a:extLst>
          </p:cNvPr>
          <p:cNvPicPr>
            <a:picLocks noChangeAspect="1"/>
          </p:cNvPicPr>
          <p:nvPr/>
        </p:nvPicPr>
        <p:blipFill>
          <a:blip r:embed="rId4"/>
          <a:stretch>
            <a:fillRect/>
          </a:stretch>
        </p:blipFill>
        <p:spPr>
          <a:xfrm>
            <a:off x="6119348" y="3548851"/>
            <a:ext cx="5882152" cy="2740146"/>
          </a:xfrm>
          <a:prstGeom prst="rect">
            <a:avLst/>
          </a:prstGeom>
        </p:spPr>
      </p:pic>
    </p:spTree>
    <p:extLst>
      <p:ext uri="{BB962C8B-B14F-4D97-AF65-F5344CB8AC3E}">
        <p14:creationId xmlns:p14="http://schemas.microsoft.com/office/powerpoint/2010/main" val="2487197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3AAF5D-E73E-40F7-87B7-8D404DF3D1B7}"/>
              </a:ext>
            </a:extLst>
          </p:cNvPr>
          <p:cNvPicPr>
            <a:picLocks noChangeAspect="1"/>
          </p:cNvPicPr>
          <p:nvPr/>
        </p:nvPicPr>
        <p:blipFill>
          <a:blip r:embed="rId2"/>
          <a:stretch>
            <a:fillRect/>
          </a:stretch>
        </p:blipFill>
        <p:spPr>
          <a:xfrm>
            <a:off x="346553" y="162468"/>
            <a:ext cx="5490366" cy="3225303"/>
          </a:xfrm>
          <a:prstGeom prst="rect">
            <a:avLst/>
          </a:prstGeom>
        </p:spPr>
      </p:pic>
      <p:pic>
        <p:nvPicPr>
          <p:cNvPr id="6" name="Picture 5">
            <a:extLst>
              <a:ext uri="{FF2B5EF4-FFF2-40B4-BE49-F238E27FC236}">
                <a16:creationId xmlns:a16="http://schemas.microsoft.com/office/drawing/2014/main" id="{0A65CB57-722E-4B0B-A09E-7516B0575773}"/>
              </a:ext>
            </a:extLst>
          </p:cNvPr>
          <p:cNvPicPr>
            <a:picLocks noChangeAspect="1"/>
          </p:cNvPicPr>
          <p:nvPr/>
        </p:nvPicPr>
        <p:blipFill>
          <a:blip r:embed="rId3"/>
          <a:stretch>
            <a:fillRect/>
          </a:stretch>
        </p:blipFill>
        <p:spPr>
          <a:xfrm>
            <a:off x="6355080" y="162468"/>
            <a:ext cx="5490367" cy="3345109"/>
          </a:xfrm>
          <a:prstGeom prst="rect">
            <a:avLst/>
          </a:prstGeom>
        </p:spPr>
      </p:pic>
      <p:pic>
        <p:nvPicPr>
          <p:cNvPr id="7" name="Picture 6">
            <a:extLst>
              <a:ext uri="{FF2B5EF4-FFF2-40B4-BE49-F238E27FC236}">
                <a16:creationId xmlns:a16="http://schemas.microsoft.com/office/drawing/2014/main" id="{79C33F84-4246-4BAB-BD8A-88B8024D02E4}"/>
              </a:ext>
            </a:extLst>
          </p:cNvPr>
          <p:cNvPicPr>
            <a:picLocks noChangeAspect="1"/>
          </p:cNvPicPr>
          <p:nvPr/>
        </p:nvPicPr>
        <p:blipFill>
          <a:blip r:embed="rId4"/>
          <a:stretch>
            <a:fillRect/>
          </a:stretch>
        </p:blipFill>
        <p:spPr>
          <a:xfrm>
            <a:off x="6355080" y="3337492"/>
            <a:ext cx="5490367" cy="3027078"/>
          </a:xfrm>
          <a:prstGeom prst="rect">
            <a:avLst/>
          </a:prstGeom>
        </p:spPr>
      </p:pic>
      <p:pic>
        <p:nvPicPr>
          <p:cNvPr id="8" name="Picture 7">
            <a:extLst>
              <a:ext uri="{FF2B5EF4-FFF2-40B4-BE49-F238E27FC236}">
                <a16:creationId xmlns:a16="http://schemas.microsoft.com/office/drawing/2014/main" id="{8A7D9EF7-68A3-4F46-BC62-789C7D3D4644}"/>
              </a:ext>
            </a:extLst>
          </p:cNvPr>
          <p:cNvPicPr>
            <a:picLocks noChangeAspect="1"/>
          </p:cNvPicPr>
          <p:nvPr/>
        </p:nvPicPr>
        <p:blipFill>
          <a:blip r:embed="rId5"/>
          <a:stretch>
            <a:fillRect/>
          </a:stretch>
        </p:blipFill>
        <p:spPr>
          <a:xfrm>
            <a:off x="346552" y="3337492"/>
            <a:ext cx="5490365" cy="3217701"/>
          </a:xfrm>
          <a:prstGeom prst="rect">
            <a:avLst/>
          </a:prstGeom>
        </p:spPr>
      </p:pic>
    </p:spTree>
    <p:extLst>
      <p:ext uri="{BB962C8B-B14F-4D97-AF65-F5344CB8AC3E}">
        <p14:creationId xmlns:p14="http://schemas.microsoft.com/office/powerpoint/2010/main" val="289632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AFE05-36D4-4D0B-9FF4-20FB36533FD6}"/>
              </a:ext>
            </a:extLst>
          </p:cNvPr>
          <p:cNvPicPr>
            <a:picLocks noChangeAspect="1"/>
          </p:cNvPicPr>
          <p:nvPr/>
        </p:nvPicPr>
        <p:blipFill rotWithShape="1">
          <a:blip r:embed="rId2"/>
          <a:srcRect b="21662"/>
          <a:stretch/>
        </p:blipFill>
        <p:spPr>
          <a:xfrm>
            <a:off x="144492" y="675818"/>
            <a:ext cx="6453956" cy="5643960"/>
          </a:xfrm>
          <a:prstGeom prst="rect">
            <a:avLst/>
          </a:prstGeom>
        </p:spPr>
      </p:pic>
      <p:pic>
        <p:nvPicPr>
          <p:cNvPr id="5" name="Picture 4">
            <a:extLst>
              <a:ext uri="{FF2B5EF4-FFF2-40B4-BE49-F238E27FC236}">
                <a16:creationId xmlns:a16="http://schemas.microsoft.com/office/drawing/2014/main" id="{E8D2C8A9-536C-44E6-8D7F-558A2ECB365B}"/>
              </a:ext>
            </a:extLst>
          </p:cNvPr>
          <p:cNvPicPr>
            <a:picLocks noChangeAspect="1"/>
          </p:cNvPicPr>
          <p:nvPr/>
        </p:nvPicPr>
        <p:blipFill>
          <a:blip r:embed="rId3"/>
          <a:stretch>
            <a:fillRect/>
          </a:stretch>
        </p:blipFill>
        <p:spPr>
          <a:xfrm>
            <a:off x="6452385" y="2880761"/>
            <a:ext cx="5449060" cy="1057423"/>
          </a:xfrm>
          <a:prstGeom prst="rect">
            <a:avLst/>
          </a:prstGeom>
        </p:spPr>
      </p:pic>
      <p:pic>
        <p:nvPicPr>
          <p:cNvPr id="7" name="Picture 6">
            <a:extLst>
              <a:ext uri="{FF2B5EF4-FFF2-40B4-BE49-F238E27FC236}">
                <a16:creationId xmlns:a16="http://schemas.microsoft.com/office/drawing/2014/main" id="{218461FE-9DA2-43A3-84BD-93F1B746E7CE}"/>
              </a:ext>
            </a:extLst>
          </p:cNvPr>
          <p:cNvPicPr>
            <a:picLocks noChangeAspect="1"/>
          </p:cNvPicPr>
          <p:nvPr/>
        </p:nvPicPr>
        <p:blipFill rotWithShape="1">
          <a:blip r:embed="rId4"/>
          <a:srcRect t="46083"/>
          <a:stretch/>
        </p:blipFill>
        <p:spPr>
          <a:xfrm>
            <a:off x="6461911" y="986845"/>
            <a:ext cx="5430008" cy="1951792"/>
          </a:xfrm>
          <a:prstGeom prst="rect">
            <a:avLst/>
          </a:prstGeom>
        </p:spPr>
      </p:pic>
    </p:spTree>
    <p:extLst>
      <p:ext uri="{BB962C8B-B14F-4D97-AF65-F5344CB8AC3E}">
        <p14:creationId xmlns:p14="http://schemas.microsoft.com/office/powerpoint/2010/main" val="3278363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94E54-16D9-4D84-93E5-B2B5A2DF010E}"/>
              </a:ext>
            </a:extLst>
          </p:cNvPr>
          <p:cNvPicPr>
            <a:picLocks noChangeAspect="1"/>
          </p:cNvPicPr>
          <p:nvPr/>
        </p:nvPicPr>
        <p:blipFill>
          <a:blip r:embed="rId2"/>
          <a:stretch>
            <a:fillRect/>
          </a:stretch>
        </p:blipFill>
        <p:spPr>
          <a:xfrm>
            <a:off x="2127457" y="1157468"/>
            <a:ext cx="7592532" cy="5408775"/>
          </a:xfrm>
          <a:prstGeom prst="rect">
            <a:avLst/>
          </a:prstGeom>
        </p:spPr>
      </p:pic>
      <p:sp>
        <p:nvSpPr>
          <p:cNvPr id="6" name="TextBox 5">
            <a:extLst>
              <a:ext uri="{FF2B5EF4-FFF2-40B4-BE49-F238E27FC236}">
                <a16:creationId xmlns:a16="http://schemas.microsoft.com/office/drawing/2014/main" id="{14F96FEF-1EA5-4D0C-8481-58967BAE9C5B}"/>
              </a:ext>
            </a:extLst>
          </p:cNvPr>
          <p:cNvSpPr txBox="1"/>
          <p:nvPr/>
        </p:nvSpPr>
        <p:spPr>
          <a:xfrm>
            <a:off x="0" y="291757"/>
            <a:ext cx="12192000" cy="584775"/>
          </a:xfrm>
          <a:prstGeom prst="rect">
            <a:avLst/>
          </a:prstGeom>
          <a:noFill/>
        </p:spPr>
        <p:txBody>
          <a:bodyPr wrap="square">
            <a:spAutoFit/>
          </a:bodyPr>
          <a:lstStyle/>
          <a:p>
            <a:pPr algn="ctr"/>
            <a:r>
              <a:rPr lang="en-IN" sz="3200" b="1" u="sng" dirty="0">
                <a:solidFill>
                  <a:srgbClr val="FF0000"/>
                </a:solidFill>
                <a:latin typeface="Century" panose="02040604050505020304" pitchFamily="18" charset="0"/>
              </a:rPr>
              <a:t>7. Conclusion</a:t>
            </a:r>
            <a:endParaRPr lang="en-IN" sz="3200" u="sng" dirty="0"/>
          </a:p>
        </p:txBody>
      </p:sp>
    </p:spTree>
    <p:extLst>
      <p:ext uri="{BB962C8B-B14F-4D97-AF65-F5344CB8AC3E}">
        <p14:creationId xmlns:p14="http://schemas.microsoft.com/office/powerpoint/2010/main" val="1603763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236ECD-0860-4881-BC00-CB853FD0B6EB}"/>
              </a:ext>
            </a:extLst>
          </p:cNvPr>
          <p:cNvPicPr>
            <a:picLocks noChangeAspect="1"/>
          </p:cNvPicPr>
          <p:nvPr/>
        </p:nvPicPr>
        <p:blipFill>
          <a:blip r:embed="rId2"/>
          <a:stretch>
            <a:fillRect/>
          </a:stretch>
        </p:blipFill>
        <p:spPr>
          <a:xfrm>
            <a:off x="1251861" y="99548"/>
            <a:ext cx="9688277" cy="6658904"/>
          </a:xfrm>
          <a:prstGeom prst="rect">
            <a:avLst/>
          </a:prstGeom>
        </p:spPr>
      </p:pic>
    </p:spTree>
    <p:extLst>
      <p:ext uri="{BB962C8B-B14F-4D97-AF65-F5344CB8AC3E}">
        <p14:creationId xmlns:p14="http://schemas.microsoft.com/office/powerpoint/2010/main" val="909920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See the source image">
            <a:extLst>
              <a:ext uri="{FF2B5EF4-FFF2-40B4-BE49-F238E27FC236}">
                <a16:creationId xmlns:a16="http://schemas.microsoft.com/office/drawing/2014/main" id="{85C10455-2658-48BE-A784-B33F071136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91" t="18902" r="18734" b="14094"/>
          <a:stretch/>
        </p:blipFill>
        <p:spPr bwMode="auto">
          <a:xfrm>
            <a:off x="2534856" y="1296365"/>
            <a:ext cx="7373073" cy="459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597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503657-D825-479E-B003-CAF7A9B48FD9}"/>
              </a:ext>
            </a:extLst>
          </p:cNvPr>
          <p:cNvSpPr txBox="1"/>
          <p:nvPr/>
        </p:nvSpPr>
        <p:spPr>
          <a:xfrm>
            <a:off x="377190" y="285750"/>
            <a:ext cx="11567160" cy="6212648"/>
          </a:xfrm>
          <a:prstGeom prst="rect">
            <a:avLst/>
          </a:prstGeom>
          <a:noFill/>
        </p:spPr>
        <p:txBody>
          <a:bodyPr wrap="square">
            <a:spAutoFit/>
          </a:bodyPr>
          <a:lstStyle/>
          <a:p>
            <a:pPr algn="ctr">
              <a:lnSpc>
                <a:spcPct val="150000"/>
              </a:lnSpc>
            </a:pPr>
            <a:r>
              <a:rPr lang="en-IN" sz="3200" b="1" u="sng" dirty="0">
                <a:solidFill>
                  <a:srgbClr val="FF0000"/>
                </a:solidFill>
                <a:latin typeface="Century" panose="02040604050505020304" pitchFamily="18" charset="0"/>
              </a:rPr>
              <a:t>2. What is Customer Retention?</a:t>
            </a:r>
          </a:p>
          <a:p>
            <a:pPr>
              <a:lnSpc>
                <a:spcPct val="150000"/>
              </a:lnSpc>
            </a:pPr>
            <a:endParaRPr lang="en-IN" b="1" dirty="0">
              <a:solidFill>
                <a:srgbClr val="E73729"/>
              </a:solidFill>
              <a:latin typeface="Century" panose="02040604050505020304" pitchFamily="18" charset="0"/>
            </a:endParaRPr>
          </a:p>
          <a:p>
            <a:pPr marL="742950" lvl="1" indent="-285750">
              <a:lnSpc>
                <a:spcPct val="150000"/>
              </a:lnSpc>
              <a:buFont typeface="Wingdings" panose="05000000000000000000" pitchFamily="2" charset="2"/>
              <a:buChar char="§"/>
            </a:pPr>
            <a:r>
              <a:rPr lang="en-US" dirty="0">
                <a:latin typeface="Century" panose="02040604050505020304" pitchFamily="18" charset="0"/>
              </a:rPr>
              <a:t>Businesses work hard to attract customers through a mix of marketing, social media and brand strategies. </a:t>
            </a:r>
          </a:p>
          <a:p>
            <a:pPr marL="742950" lvl="1" indent="-285750">
              <a:lnSpc>
                <a:spcPct val="150000"/>
              </a:lnSpc>
              <a:buFont typeface="Wingdings" panose="05000000000000000000" pitchFamily="2" charset="2"/>
              <a:buChar char="§"/>
            </a:pPr>
            <a:r>
              <a:rPr lang="en-US" dirty="0">
                <a:latin typeface="Century" panose="02040604050505020304" pitchFamily="18" charset="0"/>
              </a:rPr>
              <a:t>Businesses have invested a lot of time and effort (and probably money) gaining the customers’ trust. It only makes sense if they hold on to them. </a:t>
            </a:r>
          </a:p>
          <a:p>
            <a:pPr marL="742950" lvl="1" indent="-285750">
              <a:lnSpc>
                <a:spcPct val="150000"/>
              </a:lnSpc>
              <a:buFont typeface="Wingdings" panose="05000000000000000000" pitchFamily="2" charset="2"/>
              <a:buChar char="§"/>
            </a:pPr>
            <a:r>
              <a:rPr lang="en-US" dirty="0">
                <a:latin typeface="Century" panose="02040604050505020304" pitchFamily="18" charset="0"/>
              </a:rPr>
              <a:t>That is where a strong focus on customer retention comes in handy. To improve customer retention, Businesses have to look at their entire customer experience. </a:t>
            </a:r>
          </a:p>
          <a:p>
            <a:pPr marL="742950" lvl="1" indent="-285750">
              <a:lnSpc>
                <a:spcPct val="150000"/>
              </a:lnSpc>
              <a:buFont typeface="Wingdings" panose="05000000000000000000" pitchFamily="2" charset="2"/>
              <a:buChar char="§"/>
            </a:pPr>
            <a:r>
              <a:rPr lang="en-US" dirty="0">
                <a:latin typeface="Century" panose="02040604050505020304" pitchFamily="18" charset="0"/>
              </a:rPr>
              <a:t>The customer experience involves everything customers think and feel when they encounter their brand. </a:t>
            </a:r>
            <a:endParaRPr lang="en-IN" dirty="0">
              <a:latin typeface="Century" panose="02040604050505020304" pitchFamily="18" charset="0"/>
            </a:endParaRPr>
          </a:p>
          <a:p>
            <a:pPr marL="742950" lvl="1" indent="-285750">
              <a:lnSpc>
                <a:spcPct val="150000"/>
              </a:lnSpc>
              <a:buFont typeface="Wingdings" panose="05000000000000000000" pitchFamily="2" charset="2"/>
              <a:buChar char="§"/>
            </a:pPr>
            <a:r>
              <a:rPr lang="en-US" dirty="0">
                <a:latin typeface="Century" panose="02040604050505020304" pitchFamily="18" charset="0"/>
              </a:rPr>
              <a:t>Thus, “Customer Retention” refers to a company's ability to turn customers into repeat buyers and prevent them from switching to a competitor.</a:t>
            </a:r>
          </a:p>
          <a:p>
            <a:pPr marL="742950" lvl="1" indent="-285750">
              <a:lnSpc>
                <a:spcPct val="150000"/>
              </a:lnSpc>
              <a:buFont typeface="Wingdings" panose="05000000000000000000" pitchFamily="2" charset="2"/>
              <a:buChar char="§"/>
            </a:pPr>
            <a:r>
              <a:rPr lang="en-US" dirty="0">
                <a:latin typeface="Century" panose="02040604050505020304" pitchFamily="18" charset="0"/>
              </a:rPr>
              <a:t>It indicates whether your product and the quality of your service please your existing customers. </a:t>
            </a:r>
          </a:p>
          <a:p>
            <a:pPr marL="742950" lvl="1" indent="-285750">
              <a:lnSpc>
                <a:spcPct val="150000"/>
              </a:lnSpc>
              <a:buFont typeface="Wingdings" panose="05000000000000000000" pitchFamily="2" charset="2"/>
              <a:buChar char="§"/>
            </a:pPr>
            <a:r>
              <a:rPr lang="en-US" dirty="0">
                <a:latin typeface="Century" panose="02040604050505020304" pitchFamily="18" charset="0"/>
              </a:rPr>
              <a:t>It's also the lifeblood of most subscription-based companies and service providers.</a:t>
            </a:r>
            <a:endParaRPr lang="en-IN" dirty="0">
              <a:latin typeface="Century" panose="02040604050505020304" pitchFamily="18" charset="0"/>
            </a:endParaRPr>
          </a:p>
        </p:txBody>
      </p:sp>
    </p:spTree>
    <p:extLst>
      <p:ext uri="{BB962C8B-B14F-4D97-AF65-F5344CB8AC3E}">
        <p14:creationId xmlns:p14="http://schemas.microsoft.com/office/powerpoint/2010/main" val="3901588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DDB55C-815D-4890-8F81-02321B47F6AA}"/>
              </a:ext>
            </a:extLst>
          </p:cNvPr>
          <p:cNvSpPr txBox="1"/>
          <p:nvPr/>
        </p:nvSpPr>
        <p:spPr>
          <a:xfrm>
            <a:off x="0" y="11430"/>
            <a:ext cx="12192000" cy="6509474"/>
          </a:xfrm>
          <a:prstGeom prst="rect">
            <a:avLst/>
          </a:prstGeom>
          <a:noFill/>
        </p:spPr>
        <p:txBody>
          <a:bodyPr wrap="square" rtlCol="0">
            <a:spAutoFit/>
          </a:bodyPr>
          <a:lstStyle/>
          <a:p>
            <a:pPr marL="0" lvl="1" algn="ctr">
              <a:lnSpc>
                <a:spcPct val="150000"/>
              </a:lnSpc>
            </a:pPr>
            <a:r>
              <a:rPr lang="en-IN" sz="3200" b="1" u="sng" dirty="0">
                <a:solidFill>
                  <a:srgbClr val="FF0000"/>
                </a:solidFill>
                <a:latin typeface="Century" panose="02040604050505020304" pitchFamily="18" charset="0"/>
              </a:rPr>
              <a:t>3. Need of Customer Retention</a:t>
            </a:r>
          </a:p>
          <a:p>
            <a:pPr marL="742950" lvl="1" indent="-285750">
              <a:lnSpc>
                <a:spcPct val="150000"/>
              </a:lnSpc>
              <a:buFont typeface="Wingdings" panose="05000000000000000000" pitchFamily="2" charset="2"/>
              <a:buChar char="§"/>
            </a:pPr>
            <a:r>
              <a:rPr lang="en-US" dirty="0">
                <a:latin typeface="Century" panose="02040604050505020304" pitchFamily="18" charset="0"/>
              </a:rPr>
              <a:t> According to many researches, businesses found that the most valuable customer is the repeat customers. The high cost is to be invested to acquire new customers rather than retaining the old customers. </a:t>
            </a:r>
          </a:p>
          <a:p>
            <a:pPr marL="742950" lvl="1" indent="-285750">
              <a:lnSpc>
                <a:spcPct val="150000"/>
              </a:lnSpc>
              <a:buFont typeface="Wingdings" panose="05000000000000000000" pitchFamily="2" charset="2"/>
              <a:buChar char="§"/>
            </a:pPr>
            <a:r>
              <a:rPr lang="en-US" dirty="0">
                <a:latin typeface="Century" panose="02040604050505020304" pitchFamily="18" charset="0"/>
              </a:rPr>
              <a:t>Less spending on customer acquisition : Acquiring a new customer can be up to five times more expensive than retaining an existing one. </a:t>
            </a:r>
          </a:p>
          <a:p>
            <a:pPr marL="742950" lvl="1" indent="-285750">
              <a:lnSpc>
                <a:spcPct val="150000"/>
              </a:lnSpc>
              <a:buFont typeface="Wingdings" panose="05000000000000000000" pitchFamily="2" charset="2"/>
              <a:buChar char="§"/>
            </a:pPr>
            <a:r>
              <a:rPr lang="en-US" dirty="0">
                <a:latin typeface="Century" panose="02040604050505020304" pitchFamily="18" charset="0"/>
              </a:rPr>
              <a:t> Increased profits : An increase in client retention by 5% can enhance profits by over 25% .</a:t>
            </a:r>
          </a:p>
          <a:p>
            <a:pPr marL="742950" lvl="1" indent="-285750">
              <a:lnSpc>
                <a:spcPct val="150000"/>
              </a:lnSpc>
              <a:buFont typeface="Wingdings" panose="05000000000000000000" pitchFamily="2" charset="2"/>
              <a:buChar char="§"/>
            </a:pPr>
            <a:r>
              <a:rPr lang="en-US" dirty="0">
                <a:latin typeface="Century" panose="02040604050505020304" pitchFamily="18" charset="0"/>
              </a:rPr>
              <a:t> Improved online reputation : Over 37% of customers will only post online reviews if they are “extremely satisfied”.</a:t>
            </a:r>
          </a:p>
          <a:p>
            <a:pPr marL="742950" lvl="1" indent="-285750">
              <a:lnSpc>
                <a:spcPct val="150000"/>
              </a:lnSpc>
              <a:buFont typeface="Wingdings" panose="05000000000000000000" pitchFamily="2" charset="2"/>
              <a:buChar char="§"/>
            </a:pPr>
            <a:r>
              <a:rPr lang="en-US" dirty="0">
                <a:latin typeface="Century" panose="02040604050505020304" pitchFamily="18" charset="0"/>
              </a:rPr>
              <a:t> Positive Reviews : The longer customers stay with a company, the more business, positive reviews, and they bring word of mouth advertising.</a:t>
            </a:r>
          </a:p>
          <a:p>
            <a:pPr marL="742950" lvl="1" indent="-285750">
              <a:lnSpc>
                <a:spcPct val="150000"/>
              </a:lnSpc>
              <a:buFont typeface="Wingdings" panose="05000000000000000000" pitchFamily="2" charset="2"/>
              <a:buChar char="§"/>
            </a:pPr>
            <a:r>
              <a:rPr lang="en-US" dirty="0">
                <a:latin typeface="Century" panose="02040604050505020304" pitchFamily="18" charset="0"/>
              </a:rPr>
              <a:t>Also, many customers relationship goes unprofitable because the new customer only stay in the initial stage of the transactions. </a:t>
            </a:r>
          </a:p>
          <a:p>
            <a:pPr marL="742950" lvl="1" indent="-285750">
              <a:lnSpc>
                <a:spcPct val="150000"/>
              </a:lnSpc>
              <a:buFont typeface="Wingdings" panose="05000000000000000000" pitchFamily="2" charset="2"/>
              <a:buChar char="§"/>
            </a:pPr>
            <a:r>
              <a:rPr lang="en-US" dirty="0">
                <a:latin typeface="Century" panose="02040604050505020304" pitchFamily="18" charset="0"/>
              </a:rPr>
              <a:t>So, for the E-commerce business customer retention is one of the key paths to profit. The businesses should have a clear strategy of customer retention.</a:t>
            </a:r>
          </a:p>
          <a:p>
            <a:endParaRPr lang="en-IN" dirty="0"/>
          </a:p>
        </p:txBody>
      </p:sp>
    </p:spTree>
    <p:extLst>
      <p:ext uri="{BB962C8B-B14F-4D97-AF65-F5344CB8AC3E}">
        <p14:creationId xmlns:p14="http://schemas.microsoft.com/office/powerpoint/2010/main" val="122055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A827D1-0550-4031-BF41-FC78915EC6B9}"/>
              </a:ext>
            </a:extLst>
          </p:cNvPr>
          <p:cNvSpPr txBox="1"/>
          <p:nvPr/>
        </p:nvSpPr>
        <p:spPr>
          <a:xfrm>
            <a:off x="217170" y="228600"/>
            <a:ext cx="11750040" cy="6178358"/>
          </a:xfrm>
          <a:prstGeom prst="rect">
            <a:avLst/>
          </a:prstGeom>
          <a:noFill/>
        </p:spPr>
        <p:txBody>
          <a:bodyPr wrap="square">
            <a:spAutoFit/>
          </a:bodyPr>
          <a:lstStyle/>
          <a:p>
            <a:pPr algn="ctr">
              <a:lnSpc>
                <a:spcPct val="150000"/>
              </a:lnSpc>
            </a:pPr>
            <a:r>
              <a:rPr lang="en-IN" sz="3200" b="1" u="sng" dirty="0">
                <a:solidFill>
                  <a:srgbClr val="FF0000"/>
                </a:solidFill>
                <a:latin typeface="Century" panose="02040604050505020304" pitchFamily="18" charset="0"/>
              </a:rPr>
              <a:t>4. Problem Statement</a:t>
            </a:r>
          </a:p>
          <a:p>
            <a:endParaRPr lang="en-IN" sz="2700" b="1" u="sng" dirty="0">
              <a:solidFill>
                <a:srgbClr val="FF0000"/>
              </a:solidFill>
              <a:latin typeface="Century" panose="02040604050505020304" pitchFamily="18" charset="0"/>
            </a:endParaRPr>
          </a:p>
          <a:p>
            <a:pPr marL="742950" lvl="1" indent="-285750">
              <a:lnSpc>
                <a:spcPct val="150000"/>
              </a:lnSpc>
              <a:buFont typeface="Wingdings" panose="05000000000000000000" pitchFamily="2" charset="2"/>
              <a:buChar char="§"/>
            </a:pPr>
            <a:r>
              <a:rPr lang="en-IN" dirty="0">
                <a:latin typeface="Century" panose="02040604050505020304" pitchFamily="18" charset="0"/>
              </a:rPr>
              <a:t>Customer satisfaction has emerged as one of the most important factors that guarantee the success of online store; it has been posited as a key stimulant of purchase, repurchase intentions and customer loyalty. </a:t>
            </a:r>
          </a:p>
          <a:p>
            <a:pPr marL="742950" lvl="1" indent="-285750">
              <a:lnSpc>
                <a:spcPct val="150000"/>
              </a:lnSpc>
              <a:buFont typeface="Wingdings" panose="05000000000000000000" pitchFamily="2" charset="2"/>
              <a:buChar char="§"/>
            </a:pPr>
            <a:r>
              <a:rPr lang="en-IN" dirty="0">
                <a:latin typeface="Century" panose="02040604050505020304" pitchFamily="18" charset="0"/>
              </a:rPr>
              <a:t>Five major factors that contributed to the success of an e-commerce store have been identified as: service quality, system quality, information quality, trust and net benefit.</a:t>
            </a:r>
          </a:p>
          <a:p>
            <a:pPr marL="742950" lvl="1" indent="-285750">
              <a:lnSpc>
                <a:spcPct val="150000"/>
              </a:lnSpc>
              <a:buFont typeface="Wingdings" panose="05000000000000000000" pitchFamily="2" charset="2"/>
              <a:buChar char="§"/>
            </a:pPr>
            <a:r>
              <a:rPr lang="en-IN" dirty="0">
                <a:latin typeface="Century" panose="02040604050505020304" pitchFamily="18" charset="0"/>
              </a:rPr>
              <a:t>The research furthermore investigated the factors that influence the online customers repeat purchase intention. The combination of both utilitarian value and hedonistic values are needed to affect the repeat purchase intention (loyalty) positively.</a:t>
            </a:r>
            <a:endParaRPr lang="en-US" dirty="0">
              <a:latin typeface="Century" panose="02040604050505020304" pitchFamily="18" charset="0"/>
            </a:endParaRPr>
          </a:p>
          <a:p>
            <a:pPr marL="742950" lvl="1" indent="-285750">
              <a:lnSpc>
                <a:spcPct val="150000"/>
              </a:lnSpc>
              <a:buFont typeface="Wingdings" panose="05000000000000000000" pitchFamily="2" charset="2"/>
              <a:buChar char="§"/>
            </a:pPr>
            <a:r>
              <a:rPr lang="en-US" dirty="0">
                <a:latin typeface="Century" panose="02040604050505020304" pitchFamily="18" charset="0"/>
              </a:rPr>
              <a:t>Now the competitor is just a click away, the competition has now became more lethal and direct. </a:t>
            </a:r>
          </a:p>
          <a:p>
            <a:pPr marL="742950" lvl="1" indent="-285750">
              <a:lnSpc>
                <a:spcPct val="150000"/>
              </a:lnSpc>
              <a:buFont typeface="Wingdings" panose="05000000000000000000" pitchFamily="2" charset="2"/>
              <a:buChar char="§"/>
            </a:pPr>
            <a:r>
              <a:rPr lang="en-US" dirty="0">
                <a:latin typeface="Century" panose="02040604050505020304" pitchFamily="18" charset="0"/>
              </a:rPr>
              <a:t>In the modern time the difference of products is less and less. </a:t>
            </a:r>
          </a:p>
          <a:p>
            <a:pPr marL="742950" lvl="1" indent="-285750">
              <a:lnSpc>
                <a:spcPct val="150000"/>
              </a:lnSpc>
              <a:buFont typeface="Wingdings" panose="05000000000000000000" pitchFamily="2" charset="2"/>
              <a:buChar char="§"/>
            </a:pPr>
            <a:r>
              <a:rPr lang="en-US" dirty="0">
                <a:latin typeface="Century" panose="02040604050505020304" pitchFamily="18" charset="0"/>
              </a:rPr>
              <a:t>Its hard for the businesses to get to know who is their true customer and what kind of the customer is the most valuable one. </a:t>
            </a:r>
          </a:p>
        </p:txBody>
      </p:sp>
    </p:spTree>
    <p:extLst>
      <p:ext uri="{BB962C8B-B14F-4D97-AF65-F5344CB8AC3E}">
        <p14:creationId xmlns:p14="http://schemas.microsoft.com/office/powerpoint/2010/main" val="2609191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449A01-371F-4A4B-9C70-82D7A544A58D}"/>
              </a:ext>
            </a:extLst>
          </p:cNvPr>
          <p:cNvSpPr txBox="1"/>
          <p:nvPr/>
        </p:nvSpPr>
        <p:spPr>
          <a:xfrm>
            <a:off x="575310" y="1032318"/>
            <a:ext cx="11041380" cy="4793363"/>
          </a:xfrm>
          <a:prstGeom prst="rect">
            <a:avLst/>
          </a:prstGeom>
          <a:noFill/>
        </p:spPr>
        <p:txBody>
          <a:bodyPr wrap="square">
            <a:spAutoFit/>
          </a:bodyPr>
          <a:lstStyle/>
          <a:p>
            <a:pPr algn="ctr">
              <a:lnSpc>
                <a:spcPct val="150000"/>
              </a:lnSpc>
            </a:pPr>
            <a:r>
              <a:rPr lang="en-IN" sz="3200" b="1" u="sng" dirty="0">
                <a:solidFill>
                  <a:srgbClr val="FF0000"/>
                </a:solidFill>
                <a:latin typeface="Century" panose="02040604050505020304" pitchFamily="18" charset="0"/>
              </a:rPr>
              <a:t>5. Problem Understanding</a:t>
            </a:r>
          </a:p>
          <a:p>
            <a:pPr algn="just"/>
            <a:endParaRPr lang="en-IN" b="1" dirty="0">
              <a:solidFill>
                <a:srgbClr val="FF0000"/>
              </a:solidFill>
              <a:latin typeface="Century" panose="02040604050505020304" pitchFamily="18" charset="0"/>
            </a:endParaRPr>
          </a:p>
          <a:p>
            <a:pPr marL="742950" lvl="1" indent="-285750" algn="just">
              <a:lnSpc>
                <a:spcPct val="150000"/>
              </a:lnSpc>
              <a:buFont typeface="Wingdings" panose="05000000000000000000" pitchFamily="2" charset="2"/>
              <a:buChar char="§"/>
            </a:pPr>
            <a:r>
              <a:rPr lang="en-US" dirty="0">
                <a:latin typeface="Century" panose="02040604050505020304" pitchFamily="18" charset="0"/>
              </a:rPr>
              <a:t>The new trends of E-commerce industry are to import the customer relationship management concept to understand better of their customers. </a:t>
            </a:r>
          </a:p>
          <a:p>
            <a:pPr marL="742950" lvl="1" indent="-285750" algn="just">
              <a:lnSpc>
                <a:spcPct val="150000"/>
              </a:lnSpc>
              <a:buFont typeface="Wingdings" panose="05000000000000000000" pitchFamily="2" charset="2"/>
              <a:buChar char="§"/>
            </a:pPr>
            <a:r>
              <a:rPr lang="en-IN" dirty="0">
                <a:latin typeface="Century" panose="02040604050505020304" pitchFamily="18" charset="0"/>
              </a:rPr>
              <a:t>The goal is to build a long-lasting relationship between the brand and consumers. </a:t>
            </a:r>
          </a:p>
          <a:p>
            <a:pPr marL="742950" lvl="1" indent="-285750" algn="just">
              <a:lnSpc>
                <a:spcPct val="150000"/>
              </a:lnSpc>
              <a:buFont typeface="Wingdings" panose="05000000000000000000" pitchFamily="2" charset="2"/>
              <a:buChar char="§"/>
            </a:pPr>
            <a:r>
              <a:rPr lang="en-IN" dirty="0">
                <a:latin typeface="Century" panose="02040604050505020304" pitchFamily="18" charset="0"/>
              </a:rPr>
              <a:t>Once a customer becomes loyal to their brand, not only he will buy more than a normal customer but he’ll spread good words about the business, increase the reputation. </a:t>
            </a:r>
          </a:p>
          <a:p>
            <a:pPr marL="742950" lvl="1" indent="-285750" algn="just">
              <a:lnSpc>
                <a:spcPct val="150000"/>
              </a:lnSpc>
              <a:buFont typeface="Wingdings" panose="05000000000000000000" pitchFamily="2" charset="2"/>
              <a:buChar char="§"/>
            </a:pPr>
            <a:r>
              <a:rPr lang="en-IN" dirty="0">
                <a:latin typeface="Century" panose="02040604050505020304" pitchFamily="18" charset="0"/>
              </a:rPr>
              <a:t>Thus in this particular problem solution I have used all my analysation skills to solve the problem of customer retention.</a:t>
            </a:r>
          </a:p>
          <a:p>
            <a:pPr marL="742950" lvl="1" indent="-285750" algn="just">
              <a:lnSpc>
                <a:spcPct val="150000"/>
              </a:lnSpc>
              <a:buFont typeface="Wingdings" panose="05000000000000000000" pitchFamily="2" charset="2"/>
              <a:buChar char="§"/>
            </a:pPr>
            <a:r>
              <a:rPr lang="en-US" dirty="0">
                <a:latin typeface="Century" panose="02040604050505020304" pitchFamily="18" charset="0"/>
              </a:rPr>
              <a:t>The better information transparency of online business improves the possibility that the customer could find the right product with good price.</a:t>
            </a:r>
            <a:endParaRPr lang="en-IN" dirty="0">
              <a:latin typeface="Century" panose="02040604050505020304" pitchFamily="18" charset="0"/>
            </a:endParaRPr>
          </a:p>
        </p:txBody>
      </p:sp>
    </p:spTree>
    <p:extLst>
      <p:ext uri="{BB962C8B-B14F-4D97-AF65-F5344CB8AC3E}">
        <p14:creationId xmlns:p14="http://schemas.microsoft.com/office/powerpoint/2010/main" val="52626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3B0139-6637-4BDB-9855-3F666E0A7877}"/>
              </a:ext>
            </a:extLst>
          </p:cNvPr>
          <p:cNvSpPr txBox="1"/>
          <p:nvPr/>
        </p:nvSpPr>
        <p:spPr>
          <a:xfrm>
            <a:off x="306705" y="1463205"/>
            <a:ext cx="11578590" cy="3931589"/>
          </a:xfrm>
          <a:prstGeom prst="rect">
            <a:avLst/>
          </a:prstGeom>
          <a:noFill/>
        </p:spPr>
        <p:txBody>
          <a:bodyPr wrap="square">
            <a:spAutoFit/>
          </a:bodyPr>
          <a:lstStyle/>
          <a:p>
            <a:pPr algn="ctr"/>
            <a:r>
              <a:rPr lang="en-IN" sz="3200" b="1" u="sng" dirty="0">
                <a:solidFill>
                  <a:srgbClr val="FF0000"/>
                </a:solidFill>
                <a:latin typeface="Century" panose="02040604050505020304" pitchFamily="18" charset="0"/>
              </a:rPr>
              <a:t>6. Data Analysis on Customer Retention dataset:</a:t>
            </a:r>
          </a:p>
          <a:p>
            <a:pPr algn="ctr"/>
            <a:endParaRPr lang="en-IN" sz="3200" b="1" u="sng" dirty="0">
              <a:solidFill>
                <a:srgbClr val="FF0000"/>
              </a:solidFill>
              <a:latin typeface="Century" panose="02040604050505020304" pitchFamily="18" charset="0"/>
            </a:endParaRPr>
          </a:p>
          <a:p>
            <a:pPr algn="ctr"/>
            <a:endParaRPr lang="en-IN" b="1" dirty="0">
              <a:solidFill>
                <a:srgbClr val="FF0000"/>
              </a:solidFill>
              <a:latin typeface="Century" panose="02040604050505020304" pitchFamily="18" charset="0"/>
            </a:endParaRPr>
          </a:p>
          <a:p>
            <a:r>
              <a:rPr lang="en-IN" b="1" dirty="0">
                <a:latin typeface="Century" panose="02040604050505020304" pitchFamily="18" charset="0"/>
              </a:rPr>
              <a:t>The </a:t>
            </a:r>
            <a:r>
              <a:rPr lang="en-US" b="1" dirty="0">
                <a:latin typeface="Century" panose="02040604050505020304" pitchFamily="18" charset="0"/>
              </a:rPr>
              <a:t>steps to analyze &amp; report on </a:t>
            </a:r>
            <a:r>
              <a:rPr lang="en-IN" b="1" dirty="0">
                <a:latin typeface="Century" panose="02040604050505020304" pitchFamily="18" charset="0"/>
              </a:rPr>
              <a:t>Customer Retention dataset are as follows:</a:t>
            </a:r>
            <a:endParaRPr lang="en-US" b="1" dirty="0">
              <a:latin typeface="Century" panose="02040604050505020304" pitchFamily="18" charset="0"/>
            </a:endParaRPr>
          </a:p>
          <a:p>
            <a:endParaRPr lang="en-IN" b="1" dirty="0">
              <a:solidFill>
                <a:srgbClr val="FF0000"/>
              </a:solidFill>
              <a:latin typeface="Century" panose="02040604050505020304" pitchFamily="18" charset="0"/>
            </a:endParaRPr>
          </a:p>
          <a:p>
            <a:pPr marL="800100" lvl="1" indent="-342900" algn="just">
              <a:lnSpc>
                <a:spcPct val="150000"/>
              </a:lnSpc>
              <a:buFont typeface="+mj-lt"/>
              <a:buAutoNum type="arabicPeriod"/>
            </a:pPr>
            <a:r>
              <a:rPr lang="en-IN" dirty="0">
                <a:latin typeface="Century" panose="02040604050505020304" pitchFamily="18" charset="0"/>
              </a:rPr>
              <a:t>Hardware &amp; Software Used.</a:t>
            </a:r>
          </a:p>
          <a:p>
            <a:pPr marL="800100" lvl="1" indent="-342900" algn="just">
              <a:lnSpc>
                <a:spcPct val="150000"/>
              </a:lnSpc>
              <a:buFont typeface="+mj-lt"/>
              <a:buAutoNum type="arabicPeriod"/>
            </a:pPr>
            <a:r>
              <a:rPr lang="en-US" dirty="0">
                <a:latin typeface="Century" panose="02040604050505020304" pitchFamily="18" charset="0"/>
              </a:rPr>
              <a:t>Data Sources and their size.</a:t>
            </a:r>
          </a:p>
          <a:p>
            <a:pPr marL="800100" lvl="1" indent="-342900" algn="just">
              <a:lnSpc>
                <a:spcPct val="150000"/>
              </a:lnSpc>
              <a:buFont typeface="+mj-lt"/>
              <a:buAutoNum type="arabicPeriod"/>
            </a:pPr>
            <a:r>
              <a:rPr lang="en-IN" dirty="0">
                <a:latin typeface="Century" panose="02040604050505020304" pitchFamily="18" charset="0"/>
              </a:rPr>
              <a:t>Data Integrity Check</a:t>
            </a:r>
            <a:r>
              <a:rPr lang="en-US" dirty="0">
                <a:latin typeface="Century" panose="02040604050505020304" pitchFamily="18" charset="0"/>
              </a:rPr>
              <a:t>.</a:t>
            </a:r>
          </a:p>
          <a:p>
            <a:pPr marL="800100" lvl="1" indent="-342900" algn="just">
              <a:lnSpc>
                <a:spcPct val="150000"/>
              </a:lnSpc>
              <a:buFont typeface="+mj-lt"/>
              <a:buAutoNum type="arabicPeriod"/>
            </a:pPr>
            <a:r>
              <a:rPr lang="en-US" dirty="0">
                <a:latin typeface="Century" panose="02040604050505020304" pitchFamily="18" charset="0"/>
              </a:rPr>
              <a:t> </a:t>
            </a:r>
            <a:r>
              <a:rPr lang="en-IN" dirty="0">
                <a:latin typeface="Century" panose="02040604050505020304" pitchFamily="18" charset="0"/>
              </a:rPr>
              <a:t>Statistical Analysis of Dataset.</a:t>
            </a:r>
          </a:p>
          <a:p>
            <a:pPr marL="800100" lvl="1" indent="-342900" algn="just">
              <a:lnSpc>
                <a:spcPct val="150000"/>
              </a:lnSpc>
              <a:buFont typeface="+mj-lt"/>
              <a:buAutoNum type="arabicPeriod"/>
            </a:pPr>
            <a:r>
              <a:rPr lang="en-US" dirty="0">
                <a:latin typeface="Century" panose="02040604050505020304" pitchFamily="18" charset="0"/>
              </a:rPr>
              <a:t>Exploratory Data Analysis (E.D.A).</a:t>
            </a:r>
            <a:endParaRPr lang="en-IN" dirty="0">
              <a:latin typeface="Century" panose="02040604050505020304" pitchFamily="18" charset="0"/>
            </a:endParaRPr>
          </a:p>
        </p:txBody>
      </p:sp>
    </p:spTree>
    <p:extLst>
      <p:ext uri="{BB962C8B-B14F-4D97-AF65-F5344CB8AC3E}">
        <p14:creationId xmlns:p14="http://schemas.microsoft.com/office/powerpoint/2010/main" val="1650687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470634-535F-4B9F-A103-048DFCC6ED42}"/>
              </a:ext>
            </a:extLst>
          </p:cNvPr>
          <p:cNvPicPr>
            <a:picLocks noChangeAspect="1"/>
          </p:cNvPicPr>
          <p:nvPr/>
        </p:nvPicPr>
        <p:blipFill>
          <a:blip r:embed="rId2"/>
          <a:stretch>
            <a:fillRect/>
          </a:stretch>
        </p:blipFill>
        <p:spPr>
          <a:xfrm>
            <a:off x="3280410" y="1098374"/>
            <a:ext cx="7612380" cy="5759626"/>
          </a:xfrm>
          <a:prstGeom prst="rect">
            <a:avLst/>
          </a:prstGeom>
        </p:spPr>
      </p:pic>
      <p:sp>
        <p:nvSpPr>
          <p:cNvPr id="8" name="TextBox 7">
            <a:extLst>
              <a:ext uri="{FF2B5EF4-FFF2-40B4-BE49-F238E27FC236}">
                <a16:creationId xmlns:a16="http://schemas.microsoft.com/office/drawing/2014/main" id="{772AF9DC-AA7B-46BC-9434-05765E501401}"/>
              </a:ext>
            </a:extLst>
          </p:cNvPr>
          <p:cNvSpPr txBox="1"/>
          <p:nvPr/>
        </p:nvSpPr>
        <p:spPr>
          <a:xfrm>
            <a:off x="0" y="233993"/>
            <a:ext cx="12192000" cy="654475"/>
          </a:xfrm>
          <a:prstGeom prst="rect">
            <a:avLst/>
          </a:prstGeom>
          <a:noFill/>
        </p:spPr>
        <p:txBody>
          <a:bodyPr wrap="square">
            <a:spAutoFit/>
          </a:bodyPr>
          <a:lstStyle/>
          <a:p>
            <a:pPr lvl="1" algn="ctr">
              <a:lnSpc>
                <a:spcPct val="150000"/>
              </a:lnSpc>
            </a:pPr>
            <a:r>
              <a:rPr lang="en-IN" sz="2800" b="1" u="sng" dirty="0">
                <a:latin typeface="Century" panose="02040604050505020304" pitchFamily="18" charset="0"/>
              </a:rPr>
              <a:t>1. Hardware &amp; Software Used.</a:t>
            </a:r>
          </a:p>
        </p:txBody>
      </p:sp>
    </p:spTree>
    <p:extLst>
      <p:ext uri="{BB962C8B-B14F-4D97-AF65-F5344CB8AC3E}">
        <p14:creationId xmlns:p14="http://schemas.microsoft.com/office/powerpoint/2010/main" val="2967098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1117</TotalTime>
  <Words>1029</Words>
  <Application>Microsoft Office PowerPoint</Application>
  <PresentationFormat>Widescreen</PresentationFormat>
  <Paragraphs>93</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Century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kishore kumar</dc:creator>
  <cp:lastModifiedBy>kishore kumar</cp:lastModifiedBy>
  <cp:revision>61</cp:revision>
  <dcterms:created xsi:type="dcterms:W3CDTF">2022-12-01T13:23:00Z</dcterms:created>
  <dcterms:modified xsi:type="dcterms:W3CDTF">2022-12-02T08:00:52Z</dcterms:modified>
</cp:coreProperties>
</file>